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057655"/>
            <a:ext cx="10058019" cy="5657850"/>
          </a:xfrm>
          <a:custGeom>
            <a:avLst/>
            <a:gdLst/>
            <a:ahLst/>
            <a:cxnLst/>
            <a:rect l="l" t="t" r="r" b="b"/>
            <a:pathLst>
              <a:path w="10058019" h="5657850">
                <a:moveTo>
                  <a:pt x="0" y="0"/>
                </a:moveTo>
                <a:lnTo>
                  <a:pt x="0" y="5657850"/>
                </a:lnTo>
                <a:lnTo>
                  <a:pt x="10058019" y="565785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80" y="1057655"/>
            <a:ext cx="10058019" cy="113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057655"/>
            <a:ext cx="10058019" cy="5657850"/>
          </a:xfrm>
          <a:custGeom>
            <a:avLst/>
            <a:gdLst/>
            <a:ahLst/>
            <a:cxnLst/>
            <a:rect l="l" t="t" r="r" b="b"/>
            <a:pathLst>
              <a:path w="10058019" h="5657850">
                <a:moveTo>
                  <a:pt x="0" y="0"/>
                </a:moveTo>
                <a:lnTo>
                  <a:pt x="0" y="5657850"/>
                </a:lnTo>
                <a:lnTo>
                  <a:pt x="10058019" y="565785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80" y="1057655"/>
            <a:ext cx="10058019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057655"/>
            <a:ext cx="10058019" cy="5657850"/>
          </a:xfrm>
          <a:custGeom>
            <a:avLst/>
            <a:gdLst/>
            <a:ahLst/>
            <a:cxnLst/>
            <a:rect l="l" t="t" r="r" b="b"/>
            <a:pathLst>
              <a:path w="10058019" h="5657850">
                <a:moveTo>
                  <a:pt x="0" y="0"/>
                </a:moveTo>
                <a:lnTo>
                  <a:pt x="0" y="5657850"/>
                </a:lnTo>
                <a:lnTo>
                  <a:pt x="10058019" y="565785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742" y="1057909"/>
            <a:ext cx="9164915" cy="8937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051" y="1984502"/>
            <a:ext cx="9774297" cy="41719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hyperlink" Target="mailto:ipe%40ttuhsc.edu" TargetMode="External"/><Relationship Id="rId8" Type="http://schemas.openxmlformats.org/officeDocument/2006/relationships/hyperlink" Target="http://www.ttuhsc.edu/ipe" TargetMode="External"/><Relationship Id="rId9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7" Type="http://schemas.openxmlformats.org/officeDocument/2006/relationships/hyperlink" Target="http://www.youtube.com/user/ZDoggMD" TargetMode="External"/><Relationship Id="rId8" Type="http://schemas.openxmlformats.org/officeDocument/2006/relationships/hyperlink" Target="http://www.zdoggmd.com/" TargetMode="External"/><Relationship Id="rId9" Type="http://schemas.openxmlformats.org/officeDocument/2006/relationships/hyperlink" Target="http://www.tedmed.com/talks/show%3Fid%3D34752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7.jpg"/><Relationship Id="rId11" Type="http://schemas.openxmlformats.org/officeDocument/2006/relationships/image" Target="../media/image28.jpg"/><Relationship Id="rId12" Type="http://schemas.openxmlformats.org/officeDocument/2006/relationships/image" Target="../media/image2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hyperlink" Target="http://www.surveymonkey.com/r/IPEDAY" TargetMode="External"/><Relationship Id="rId5" Type="http://schemas.openxmlformats.org/officeDocument/2006/relationships/hyperlink" Target="http://www.surveymonkey.com/r/IPEDAY" TargetMode="External"/><Relationship Id="rId6" Type="http://schemas.openxmlformats.org/officeDocument/2006/relationships/hyperlink" Target="http://www.surveymonkey.com/r/IPEDay" TargetMode="External"/><Relationship Id="rId7" Type="http://schemas.openxmlformats.org/officeDocument/2006/relationships/image" Target="../media/image3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2703576"/>
            <a:ext cx="10058019" cy="281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684" y="2896615"/>
            <a:ext cx="9785350" cy="1652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4450" spc="-5" b="1">
                <a:solidFill>
                  <a:srgbClr val="C00000"/>
                </a:solidFill>
                <a:latin typeface="Cambria"/>
                <a:cs typeface="Cambria"/>
              </a:rPr>
              <a:t>201</a:t>
            </a:r>
            <a:r>
              <a:rPr dirty="0" smtClean="0" sz="4450" spc="0" b="1">
                <a:solidFill>
                  <a:srgbClr val="C00000"/>
                </a:solidFill>
                <a:latin typeface="Cambria"/>
                <a:cs typeface="Cambria"/>
              </a:rPr>
              <a:t>6</a:t>
            </a:r>
            <a:r>
              <a:rPr dirty="0" smtClean="0" sz="4450" spc="-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4450" spc="0" b="1">
                <a:solidFill>
                  <a:srgbClr val="C00000"/>
                </a:solidFill>
                <a:latin typeface="Cambria"/>
                <a:cs typeface="Cambria"/>
              </a:rPr>
              <a:t>SPRING</a:t>
            </a:r>
            <a:r>
              <a:rPr dirty="0" smtClean="0" sz="4450" spc="-2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4450" spc="0" b="1">
                <a:solidFill>
                  <a:srgbClr val="C00000"/>
                </a:solidFill>
                <a:latin typeface="Cambria"/>
                <a:cs typeface="Cambria"/>
              </a:rPr>
              <a:t>IPE</a:t>
            </a:r>
            <a:r>
              <a:rPr dirty="0" smtClean="0" sz="4450" spc="-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4450" spc="-165" b="1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r>
              <a:rPr dirty="0" smtClean="0" sz="4450" spc="-330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4450" spc="0" b="1">
                <a:solidFill>
                  <a:srgbClr val="C00000"/>
                </a:solidFill>
                <a:latin typeface="Cambria"/>
                <a:cs typeface="Cambria"/>
              </a:rPr>
              <a:t>Y</a:t>
            </a:r>
            <a:endParaRPr sz="4450">
              <a:latin typeface="Cambria"/>
              <a:cs typeface="Cambria"/>
            </a:endParaRPr>
          </a:p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algn="ctr" marL="12700" marR="12700" indent="0">
              <a:lnSpc>
                <a:spcPts val="3200"/>
              </a:lnSpc>
            </a:pPr>
            <a:r>
              <a:rPr dirty="0" smtClean="0" sz="2950" b="1" i="1">
                <a:latin typeface="Cambria"/>
                <a:cs typeface="Cambria"/>
              </a:rPr>
              <a:t>In</a:t>
            </a:r>
            <a:r>
              <a:rPr dirty="0" smtClean="0" sz="2950" spc="-20" b="1" i="1">
                <a:latin typeface="Cambria"/>
                <a:cs typeface="Cambria"/>
              </a:rPr>
              <a:t>t</a:t>
            </a:r>
            <a:r>
              <a:rPr dirty="0" smtClean="0" sz="2950" spc="0" b="1" i="1">
                <a:latin typeface="Cambria"/>
                <a:cs typeface="Cambria"/>
              </a:rPr>
              <a:t>erp</a:t>
            </a:r>
            <a:r>
              <a:rPr dirty="0" smtClean="0" sz="2950" spc="-30" b="1" i="1">
                <a:latin typeface="Cambria"/>
                <a:cs typeface="Cambria"/>
              </a:rPr>
              <a:t>r</a:t>
            </a:r>
            <a:r>
              <a:rPr dirty="0" smtClean="0" sz="2950" spc="-5" b="1" i="1">
                <a:latin typeface="Cambria"/>
                <a:cs typeface="Cambria"/>
              </a:rPr>
              <a:t>o</a:t>
            </a:r>
            <a:r>
              <a:rPr dirty="0" smtClean="0" sz="2950" spc="0" b="1" i="1">
                <a:latin typeface="Cambria"/>
                <a:cs typeface="Cambria"/>
              </a:rPr>
              <a:t>f</a:t>
            </a:r>
            <a:r>
              <a:rPr dirty="0" smtClean="0" sz="2950" spc="-20" b="1" i="1">
                <a:latin typeface="Cambria"/>
                <a:cs typeface="Cambria"/>
              </a:rPr>
              <a:t>e</a:t>
            </a:r>
            <a:r>
              <a:rPr dirty="0" smtClean="0" sz="2950" spc="0" b="1" i="1">
                <a:latin typeface="Cambria"/>
                <a:cs typeface="Cambria"/>
              </a:rPr>
              <a:t>ssional</a:t>
            </a:r>
            <a:r>
              <a:rPr dirty="0" smtClean="0" sz="2950" spc="5" b="1" i="1">
                <a:latin typeface="Cambria"/>
                <a:cs typeface="Cambria"/>
              </a:rPr>
              <a:t> </a:t>
            </a:r>
            <a:r>
              <a:rPr dirty="0" smtClean="0" sz="2950" spc="-45" b="1" i="1">
                <a:latin typeface="Cambria"/>
                <a:cs typeface="Cambria"/>
              </a:rPr>
              <a:t>C</a:t>
            </a:r>
            <a:r>
              <a:rPr dirty="0" smtClean="0" sz="2950" spc="-5" b="1" i="1">
                <a:latin typeface="Cambria"/>
                <a:cs typeface="Cambria"/>
              </a:rPr>
              <a:t>ollabo</a:t>
            </a:r>
            <a:r>
              <a:rPr dirty="0" smtClean="0" sz="2950" spc="-30" b="1" i="1">
                <a:latin typeface="Cambria"/>
                <a:cs typeface="Cambria"/>
              </a:rPr>
              <a:t>r</a:t>
            </a:r>
            <a:r>
              <a:rPr dirty="0" smtClean="0" sz="2950" spc="-5" b="1" i="1">
                <a:latin typeface="Cambria"/>
                <a:cs typeface="Cambria"/>
              </a:rPr>
              <a:t>atio</a:t>
            </a:r>
            <a:r>
              <a:rPr dirty="0" smtClean="0" sz="2950" spc="0" b="1" i="1">
                <a:latin typeface="Cambria"/>
                <a:cs typeface="Cambria"/>
              </a:rPr>
              <a:t>n</a:t>
            </a:r>
            <a:r>
              <a:rPr dirty="0" smtClean="0" sz="2950" spc="25" b="1" i="1">
                <a:latin typeface="Cambria"/>
                <a:cs typeface="Cambria"/>
              </a:rPr>
              <a:t> </a:t>
            </a:r>
            <a:r>
              <a:rPr dirty="0" smtClean="0" sz="2950" spc="0" b="1" i="1">
                <a:latin typeface="Cambria"/>
                <a:cs typeface="Cambria"/>
              </a:rPr>
              <a:t>for Quali</a:t>
            </a:r>
            <a:r>
              <a:rPr dirty="0" smtClean="0" sz="2950" spc="40" b="1" i="1">
                <a:latin typeface="Cambria"/>
                <a:cs typeface="Cambria"/>
              </a:rPr>
              <a:t>t</a:t>
            </a:r>
            <a:r>
              <a:rPr dirty="0" smtClean="0" sz="2950" spc="0" b="1" i="1">
                <a:latin typeface="Cambria"/>
                <a:cs typeface="Cambria"/>
              </a:rPr>
              <a:t>y </a:t>
            </a:r>
            <a:r>
              <a:rPr dirty="0" smtClean="0" sz="2950" spc="-40" b="1" i="1">
                <a:latin typeface="Cambria"/>
                <a:cs typeface="Cambria"/>
              </a:rPr>
              <a:t>C</a:t>
            </a:r>
            <a:r>
              <a:rPr dirty="0" smtClean="0" sz="2950" spc="0" b="1" i="1">
                <a:latin typeface="Cambria"/>
                <a:cs typeface="Cambria"/>
              </a:rPr>
              <a:t>a</a:t>
            </a:r>
            <a:r>
              <a:rPr dirty="0" smtClean="0" sz="2950" spc="-40" b="1" i="1">
                <a:latin typeface="Cambria"/>
                <a:cs typeface="Cambria"/>
              </a:rPr>
              <a:t>r</a:t>
            </a:r>
            <a:r>
              <a:rPr dirty="0" smtClean="0" sz="2950" spc="0" b="1" i="1">
                <a:latin typeface="Cambria"/>
                <a:cs typeface="Cambria"/>
              </a:rPr>
              <a:t>e:</a:t>
            </a:r>
            <a:r>
              <a:rPr dirty="0" smtClean="0" sz="2950" spc="0" b="1" i="1">
                <a:latin typeface="Cambria"/>
                <a:cs typeface="Cambria"/>
              </a:rPr>
              <a:t> Th</a:t>
            </a:r>
            <a:r>
              <a:rPr dirty="0" smtClean="0" sz="2950" spc="-30" b="1" i="1">
                <a:latin typeface="Cambria"/>
                <a:cs typeface="Cambria"/>
              </a:rPr>
              <a:t>r</a:t>
            </a:r>
            <a:r>
              <a:rPr dirty="0" smtClean="0" sz="2950" spc="0" b="1" i="1">
                <a:latin typeface="Cambria"/>
                <a:cs typeface="Cambria"/>
              </a:rPr>
              <a:t>eading S</a:t>
            </a:r>
            <a:r>
              <a:rPr dirty="0" smtClean="0" sz="2950" spc="-25" b="1" i="1">
                <a:latin typeface="Cambria"/>
                <a:cs typeface="Cambria"/>
              </a:rPr>
              <a:t>e</a:t>
            </a:r>
            <a:r>
              <a:rPr dirty="0" smtClean="0" sz="2950" spc="0" b="1" i="1">
                <a:latin typeface="Cambria"/>
                <a:cs typeface="Cambria"/>
              </a:rPr>
              <a:t>x and</a:t>
            </a:r>
            <a:r>
              <a:rPr dirty="0" smtClean="0" sz="2950" spc="-5" b="1" i="1">
                <a:latin typeface="Cambria"/>
                <a:cs typeface="Cambria"/>
              </a:rPr>
              <a:t> </a:t>
            </a:r>
            <a:r>
              <a:rPr dirty="0" smtClean="0" sz="2950" spc="0" b="1" i="1">
                <a:latin typeface="Cambria"/>
                <a:cs typeface="Cambria"/>
              </a:rPr>
              <a:t>Gender</a:t>
            </a:r>
            <a:r>
              <a:rPr dirty="0" smtClean="0" sz="2950" spc="5" b="1" i="1">
                <a:latin typeface="Cambria"/>
                <a:cs typeface="Cambria"/>
              </a:rPr>
              <a:t> </a:t>
            </a:r>
            <a:r>
              <a:rPr dirty="0" smtClean="0" sz="2950" spc="-45" b="1" i="1">
                <a:latin typeface="Cambria"/>
                <a:cs typeface="Cambria"/>
              </a:rPr>
              <a:t>C</a:t>
            </a:r>
            <a:r>
              <a:rPr dirty="0" smtClean="0" sz="2950" spc="-5" b="1" i="1">
                <a:latin typeface="Cambria"/>
                <a:cs typeface="Cambria"/>
              </a:rPr>
              <a:t>o</a:t>
            </a:r>
            <a:r>
              <a:rPr dirty="0" smtClean="0" sz="2950" spc="-5" b="1" i="1">
                <a:latin typeface="Cambria"/>
                <a:cs typeface="Cambria"/>
              </a:rPr>
              <a:t>n</a:t>
            </a:r>
            <a:r>
              <a:rPr dirty="0" smtClean="0" sz="2950" spc="-15" b="1" i="1">
                <a:latin typeface="Cambria"/>
                <a:cs typeface="Cambria"/>
              </a:rPr>
              <a:t>c</a:t>
            </a:r>
            <a:r>
              <a:rPr dirty="0" smtClean="0" sz="2950" spc="0" b="1" i="1">
                <a:latin typeface="Cambria"/>
                <a:cs typeface="Cambria"/>
              </a:rPr>
              <a:t>epts</a:t>
            </a:r>
            <a:r>
              <a:rPr dirty="0" smtClean="0" sz="2950" spc="10" b="1" i="1">
                <a:latin typeface="Cambria"/>
                <a:cs typeface="Cambria"/>
              </a:rPr>
              <a:t> </a:t>
            </a:r>
            <a:r>
              <a:rPr dirty="0" smtClean="0" sz="2950" spc="0" b="1" i="1">
                <a:latin typeface="Cambria"/>
                <a:cs typeface="Cambria"/>
              </a:rPr>
              <a:t>in</a:t>
            </a:r>
            <a:r>
              <a:rPr dirty="0" smtClean="0" sz="2950" spc="-20" b="1" i="1">
                <a:latin typeface="Cambria"/>
                <a:cs typeface="Cambria"/>
              </a:rPr>
              <a:t>t</a:t>
            </a:r>
            <a:r>
              <a:rPr dirty="0" smtClean="0" sz="2950" spc="0" b="1" i="1">
                <a:latin typeface="Cambria"/>
                <a:cs typeface="Cambria"/>
              </a:rPr>
              <a:t>o a</a:t>
            </a:r>
            <a:r>
              <a:rPr dirty="0" smtClean="0" sz="2950" spc="-5" b="1" i="1">
                <a:latin typeface="Cambria"/>
                <a:cs typeface="Cambria"/>
              </a:rPr>
              <a:t> </a:t>
            </a:r>
            <a:r>
              <a:rPr dirty="0" smtClean="0" sz="2950" spc="0" b="1" i="1">
                <a:latin typeface="Cambria"/>
                <a:cs typeface="Cambria"/>
              </a:rPr>
              <a:t>P</a:t>
            </a:r>
            <a:r>
              <a:rPr dirty="0" smtClean="0" sz="2950" spc="-30" b="1" i="1">
                <a:latin typeface="Cambria"/>
                <a:cs typeface="Cambria"/>
              </a:rPr>
              <a:t>r</a:t>
            </a:r>
            <a:r>
              <a:rPr dirty="0" smtClean="0" sz="2950" spc="0" b="1" i="1">
                <a:latin typeface="Cambria"/>
                <a:cs typeface="Cambria"/>
              </a:rPr>
              <a:t>oblem</a:t>
            </a:r>
            <a:r>
              <a:rPr dirty="0" smtClean="0" sz="2950" spc="0" b="1" i="1">
                <a:latin typeface="Cambria"/>
                <a:cs typeface="Cambria"/>
              </a:rPr>
              <a:t>‐</a:t>
            </a:r>
            <a:r>
              <a:rPr dirty="0" smtClean="0" sz="2950" spc="-5" b="1" i="1">
                <a:latin typeface="Cambria"/>
                <a:cs typeface="Cambria"/>
              </a:rPr>
              <a:t>Based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" y="4499859"/>
            <a:ext cx="10058400" cy="789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2950" b="1" i="1">
                <a:latin typeface="Cambria"/>
                <a:cs typeface="Cambria"/>
              </a:rPr>
              <a:t>Learning </a:t>
            </a:r>
            <a:r>
              <a:rPr dirty="0" smtClean="0" sz="2950" spc="-5" b="1" i="1">
                <a:latin typeface="Cambria"/>
                <a:cs typeface="Cambria"/>
              </a:rPr>
              <a:t>Mod</a:t>
            </a:r>
            <a:r>
              <a:rPr dirty="0" smtClean="0" sz="2950" spc="-25" b="1" i="1">
                <a:latin typeface="Cambria"/>
                <a:cs typeface="Cambria"/>
              </a:rPr>
              <a:t>e</a:t>
            </a:r>
            <a:r>
              <a:rPr dirty="0" smtClean="0" sz="2950" spc="0" b="1" i="1">
                <a:latin typeface="Cambria"/>
                <a:cs typeface="Cambria"/>
              </a:rPr>
              <a:t>l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" y="1441703"/>
            <a:ext cx="10058019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22979" y="1626870"/>
            <a:ext cx="3013075" cy="748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890"/>
              </a:lnSpc>
            </a:pPr>
            <a:r>
              <a:rPr dirty="0" smtClean="0" sz="4950" spc="-40" b="1">
                <a:solidFill>
                  <a:srgbClr val="FFFFFF"/>
                </a:solidFill>
                <a:latin typeface="Cambria"/>
                <a:cs typeface="Cambria"/>
              </a:rPr>
              <a:t>WE</a:t>
            </a:r>
            <a:r>
              <a:rPr dirty="0" smtClean="0" sz="4950" spc="-11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4950" spc="-75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4950" spc="0" b="1">
                <a:solidFill>
                  <a:srgbClr val="FFFFFF"/>
                </a:solidFill>
                <a:latin typeface="Cambria"/>
                <a:cs typeface="Cambria"/>
              </a:rPr>
              <a:t>OME</a:t>
            </a:r>
            <a:endParaRPr sz="495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0" y="4575047"/>
            <a:ext cx="10058019" cy="2140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411" rIns="0" bIns="0" rtlCol="0" vert="horz">
            <a:noAutofit/>
          </a:bodyPr>
          <a:lstStyle/>
          <a:p>
            <a:pPr marL="984250">
              <a:lnSpc>
                <a:spcPct val="100000"/>
              </a:lnSpc>
            </a:pPr>
            <a:r>
              <a:rPr dirty="0" smtClean="0" sz="3950" b="1">
                <a:solidFill>
                  <a:srgbClr val="FFFFFF"/>
                </a:solidFill>
                <a:latin typeface="Cambria"/>
                <a:cs typeface="Cambria"/>
              </a:rPr>
              <a:t>VID</a:t>
            </a:r>
            <a:r>
              <a:rPr dirty="0" smtClean="0" sz="3950" spc="-3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3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HI</a:t>
            </a:r>
            <a:r>
              <a:rPr dirty="0" smtClean="0" sz="3950" spc="-4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3950" spc="-114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3950" spc="-19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395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3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PH</a:t>
            </a:r>
            <a:r>
              <a:rPr dirty="0" smtClean="0" sz="3950" spc="-60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ICAL</a:t>
            </a:r>
            <a:endParaRPr sz="395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" y="2301239"/>
            <a:ext cx="10058019" cy="4414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019" cy="5657850"/>
          </a:xfrm>
          <a:custGeom>
            <a:avLst/>
            <a:gdLst/>
            <a:ahLst/>
            <a:cxnLst/>
            <a:rect l="l" t="t" r="r" b="b"/>
            <a:pathLst>
              <a:path w="10058019" h="5657850">
                <a:moveTo>
                  <a:pt x="0" y="0"/>
                </a:moveTo>
                <a:lnTo>
                  <a:pt x="0" y="5657850"/>
                </a:lnTo>
                <a:lnTo>
                  <a:pt x="10058019" y="565785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074664" y="5065776"/>
            <a:ext cx="1597152" cy="1649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736847" y="1606295"/>
            <a:ext cx="3919728" cy="1959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35984" y="1755901"/>
            <a:ext cx="3137535" cy="688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690"/>
              </a:lnSpc>
            </a:pPr>
            <a:r>
              <a:rPr dirty="0" smtClean="0" sz="2600" spc="5" b="1">
                <a:solidFill>
                  <a:srgbClr val="3091C2"/>
                </a:solidFill>
                <a:latin typeface="Arial Black"/>
                <a:cs typeface="Arial Black"/>
              </a:rPr>
              <a:t>IP</a:t>
            </a:r>
            <a:r>
              <a:rPr dirty="0" smtClean="0" sz="2600" spc="15" b="1">
                <a:solidFill>
                  <a:srgbClr val="3091C2"/>
                </a:solidFill>
                <a:latin typeface="Arial Black"/>
                <a:cs typeface="Arial Black"/>
              </a:rPr>
              <a:t>E</a:t>
            </a:r>
            <a:r>
              <a:rPr dirty="0" smtClean="0" sz="2600" spc="10" b="1">
                <a:solidFill>
                  <a:srgbClr val="3091C2"/>
                </a:solidFill>
                <a:latin typeface="Arial Black"/>
                <a:cs typeface="Arial Black"/>
              </a:rPr>
              <a:t> </a:t>
            </a:r>
            <a:r>
              <a:rPr dirty="0" smtClean="0" sz="2600" spc="15" b="1">
                <a:solidFill>
                  <a:srgbClr val="3091C2"/>
                </a:solidFill>
                <a:latin typeface="Arial Black"/>
                <a:cs typeface="Arial Black"/>
              </a:rPr>
              <a:t>MU</a:t>
            </a:r>
            <a:r>
              <a:rPr dirty="0" smtClean="0" sz="2600" spc="-120" b="1">
                <a:solidFill>
                  <a:srgbClr val="3091C2"/>
                </a:solidFill>
                <a:latin typeface="Arial Black"/>
                <a:cs typeface="Arial Black"/>
              </a:rPr>
              <a:t>L</a:t>
            </a:r>
            <a:r>
              <a:rPr dirty="0" smtClean="0" sz="2600" spc="15" b="1">
                <a:solidFill>
                  <a:srgbClr val="3091C2"/>
                </a:solidFill>
                <a:latin typeface="Arial Black"/>
                <a:cs typeface="Arial Black"/>
              </a:rPr>
              <a:t>T</a:t>
            </a:r>
            <a:r>
              <a:rPr dirty="0" smtClean="0" sz="2600" spc="10" b="1">
                <a:solidFill>
                  <a:srgbClr val="3091C2"/>
                </a:solidFill>
                <a:latin typeface="Arial Black"/>
                <a:cs typeface="Arial Black"/>
              </a:rPr>
              <a:t>IMEDIA</a:t>
            </a:r>
            <a:r>
              <a:rPr dirty="0" smtClean="0" sz="2600" spc="0" b="1">
                <a:solidFill>
                  <a:srgbClr val="3091C2"/>
                </a:solidFill>
                <a:latin typeface="Arial Black"/>
                <a:cs typeface="Arial Black"/>
              </a:rPr>
              <a:t> </a:t>
            </a:r>
            <a:r>
              <a:rPr dirty="0" smtClean="0" sz="2650" spc="-25" b="1">
                <a:solidFill>
                  <a:srgbClr val="3091C2"/>
                </a:solidFill>
                <a:latin typeface="Arial Black"/>
                <a:cs typeface="Arial Black"/>
              </a:rPr>
              <a:t>CONTEST</a:t>
            </a:r>
            <a:endParaRPr sz="265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215" y="1395984"/>
            <a:ext cx="3407664" cy="4995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130802" y="5274564"/>
            <a:ext cx="1298447" cy="1148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635240" y="1325880"/>
            <a:ext cx="1761744" cy="5324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35967" y="2440939"/>
            <a:ext cx="3683000" cy="2613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71780">
              <a:lnSpc>
                <a:spcPts val="2360"/>
              </a:lnSpc>
            </a:pPr>
            <a:r>
              <a:rPr dirty="0" smtClean="0" sz="2300" b="1">
                <a:solidFill>
                  <a:srgbClr val="313131"/>
                </a:solidFill>
                <a:latin typeface="Arial Black"/>
                <a:cs typeface="Arial Black"/>
              </a:rPr>
              <a:t>WIN</a:t>
            </a:r>
            <a:r>
              <a:rPr dirty="0" smtClean="0" sz="2300" spc="10" b="1">
                <a:solidFill>
                  <a:srgbClr val="313131"/>
                </a:solidFill>
                <a:latin typeface="Arial Black"/>
                <a:cs typeface="Arial Black"/>
              </a:rPr>
              <a:t> 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UP</a:t>
            </a:r>
            <a:r>
              <a:rPr dirty="0" smtClean="0" sz="2300" spc="10" b="1">
                <a:solidFill>
                  <a:srgbClr val="313131"/>
                </a:solidFill>
                <a:latin typeface="Arial Black"/>
                <a:cs typeface="Arial Black"/>
              </a:rPr>
              <a:t> </a:t>
            </a:r>
            <a:r>
              <a:rPr dirty="0" smtClean="0" sz="2300" spc="-80" b="1">
                <a:solidFill>
                  <a:srgbClr val="313131"/>
                </a:solidFill>
                <a:latin typeface="Arial Black"/>
                <a:cs typeface="Arial Black"/>
              </a:rPr>
              <a:t>T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O</a:t>
            </a:r>
            <a:r>
              <a:rPr dirty="0" smtClean="0" sz="2300" spc="10" b="1">
                <a:solidFill>
                  <a:srgbClr val="313131"/>
                </a:solidFill>
                <a:latin typeface="Arial Black"/>
                <a:cs typeface="Arial Black"/>
              </a:rPr>
              <a:t> 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$700</a:t>
            </a:r>
            <a:r>
              <a:rPr dirty="0" smtClean="0" sz="2300" spc="-20" b="1">
                <a:solidFill>
                  <a:srgbClr val="313131"/>
                </a:solidFill>
                <a:latin typeface="Arial Black"/>
                <a:cs typeface="Arial Black"/>
              </a:rPr>
              <a:t> 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FOR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 </a:t>
            </a:r>
            <a:r>
              <a:rPr dirty="0" smtClean="0" sz="2300" spc="-145" b="1">
                <a:solidFill>
                  <a:srgbClr val="313131"/>
                </a:solidFill>
                <a:latin typeface="Arial Black"/>
                <a:cs typeface="Arial Black"/>
              </a:rPr>
              <a:t>Y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OUR</a:t>
            </a:r>
            <a:r>
              <a:rPr dirty="0" smtClean="0" sz="2300" spc="10" b="1">
                <a:solidFill>
                  <a:srgbClr val="313131"/>
                </a:solidFill>
                <a:latin typeface="Arial Black"/>
                <a:cs typeface="Arial Black"/>
              </a:rPr>
              <a:t> 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STUDENT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 O</a:t>
            </a:r>
            <a:r>
              <a:rPr dirty="0" smtClean="0" sz="2300" spc="-45" b="1">
                <a:solidFill>
                  <a:srgbClr val="313131"/>
                </a:solidFill>
                <a:latin typeface="Arial Black"/>
                <a:cs typeface="Arial Black"/>
              </a:rPr>
              <a:t>R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GANIZ</a:t>
            </a:r>
            <a:r>
              <a:rPr dirty="0" smtClean="0" sz="2300" spc="-165" b="1">
                <a:solidFill>
                  <a:srgbClr val="313131"/>
                </a:solidFill>
                <a:latin typeface="Arial Black"/>
                <a:cs typeface="Arial Black"/>
              </a:rPr>
              <a:t>A</a:t>
            </a:r>
            <a:r>
              <a:rPr dirty="0" smtClean="0" sz="2300" spc="0" b="1">
                <a:solidFill>
                  <a:srgbClr val="313131"/>
                </a:solidFill>
                <a:latin typeface="Arial Black"/>
                <a:cs typeface="Arial Black"/>
              </a:rPr>
              <a:t>TION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ts val="650"/>
              </a:lnSpc>
              <a:spcBef>
                <a:spcPts val="20"/>
              </a:spcBef>
            </a:pPr>
            <a:endParaRPr sz="650"/>
          </a:p>
          <a:p>
            <a:pPr marL="12700" marR="739775">
              <a:lnSpc>
                <a:spcPct val="100400"/>
              </a:lnSpc>
            </a:pP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Tur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n</a:t>
            </a:r>
            <a:r>
              <a:rPr dirty="0" smtClean="0" sz="1150" spc="-15" b="1">
                <a:solidFill>
                  <a:srgbClr val="313131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you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r</a:t>
            </a:r>
            <a:r>
              <a:rPr dirty="0" smtClean="0" sz="1150" spc="-15" b="1">
                <a:solidFill>
                  <a:srgbClr val="313131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IP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E 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ide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a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 int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o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 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a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 fun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,</a:t>
            </a:r>
            <a:r>
              <a:rPr dirty="0" smtClean="0" sz="1150" spc="-15" b="1">
                <a:solidFill>
                  <a:srgbClr val="313131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creative,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 innovative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,</a:t>
            </a:r>
            <a:r>
              <a:rPr dirty="0" smtClean="0" sz="1150" spc="-15" b="1">
                <a:solidFill>
                  <a:srgbClr val="313131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an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d</a:t>
            </a:r>
            <a:r>
              <a:rPr dirty="0" smtClean="0" sz="1150" spc="-15" b="1">
                <a:solidFill>
                  <a:srgbClr val="313131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engagin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g</a:t>
            </a:r>
            <a:r>
              <a:rPr dirty="0" smtClean="0" sz="1150" spc="5" b="1">
                <a:solidFill>
                  <a:srgbClr val="313131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multimedia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 educationa</a:t>
            </a:r>
            <a:r>
              <a:rPr dirty="0" smtClean="0" sz="1150" spc="0" b="1">
                <a:solidFill>
                  <a:srgbClr val="313131"/>
                </a:solidFill>
                <a:latin typeface="Georgia"/>
                <a:cs typeface="Georgia"/>
              </a:rPr>
              <a:t>l</a:t>
            </a:r>
            <a:r>
              <a:rPr dirty="0" smtClean="0" sz="1150" spc="-5" b="1">
                <a:solidFill>
                  <a:srgbClr val="313131"/>
                </a:solidFill>
                <a:latin typeface="Georgia"/>
                <a:cs typeface="Georgia"/>
              </a:rPr>
              <a:t> program!</a:t>
            </a:r>
            <a:endParaRPr sz="1150">
              <a:latin typeface="Georgia"/>
              <a:cs typeface="Georgia"/>
            </a:endParaRPr>
          </a:p>
          <a:p>
            <a:pPr>
              <a:lnSpc>
                <a:spcPts val="750"/>
              </a:lnSpc>
              <a:spcBef>
                <a:spcPts val="6"/>
              </a:spcBef>
            </a:pPr>
            <a:endParaRPr sz="750"/>
          </a:p>
          <a:p>
            <a:pPr marL="12700" marR="12700" indent="0">
              <a:lnSpc>
                <a:spcPct val="101499"/>
              </a:lnSpc>
            </a:pPr>
            <a:r>
              <a:rPr dirty="0" smtClean="0" sz="1300" spc="5">
                <a:latin typeface="Georgia"/>
                <a:cs typeface="Georgia"/>
              </a:rPr>
              <a:t>Open</a:t>
            </a:r>
            <a:r>
              <a:rPr dirty="0" smtClean="0" sz="1300" spc="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to</a:t>
            </a:r>
            <a:r>
              <a:rPr dirty="0" smtClean="0" sz="1300" spc="5">
                <a:latin typeface="Georgia"/>
                <a:cs typeface="Georgia"/>
              </a:rPr>
              <a:t> </a:t>
            </a:r>
            <a:r>
              <a:rPr dirty="0" smtClean="0" sz="1300" spc="0">
                <a:latin typeface="Georgia"/>
                <a:cs typeface="Georgia"/>
              </a:rPr>
              <a:t>all</a:t>
            </a:r>
            <a:r>
              <a:rPr dirty="0" smtClean="0" sz="1300" spc="1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student</a:t>
            </a:r>
            <a:r>
              <a:rPr dirty="0" smtClean="0" sz="1300" spc="1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organizations</a:t>
            </a:r>
            <a:r>
              <a:rPr dirty="0" smtClean="0" sz="1300" spc="20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on</a:t>
            </a:r>
            <a:r>
              <a:rPr dirty="0" smtClean="0" sz="1300" spc="5">
                <a:latin typeface="Georgia"/>
                <a:cs typeface="Georgia"/>
              </a:rPr>
              <a:t> </a:t>
            </a:r>
            <a:r>
              <a:rPr dirty="0" smtClean="0" sz="1300" spc="0">
                <a:latin typeface="Georgia"/>
                <a:cs typeface="Georgia"/>
              </a:rPr>
              <a:t>all</a:t>
            </a:r>
            <a:r>
              <a:rPr dirty="0" smtClean="0" sz="1300" spc="5">
                <a:latin typeface="Georgia"/>
                <a:cs typeface="Georgia"/>
              </a:rPr>
              <a:t> campuses.</a:t>
            </a:r>
            <a:r>
              <a:rPr dirty="0" smtClean="0" sz="1300" spc="10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Collaboration</a:t>
            </a:r>
            <a:r>
              <a:rPr dirty="0" smtClean="0" sz="1300" spc="2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across</a:t>
            </a:r>
            <a:r>
              <a:rPr dirty="0" smtClean="0" sz="1300" spc="-10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student</a:t>
            </a:r>
            <a:r>
              <a:rPr dirty="0" smtClean="0" sz="1300" spc="5">
                <a:latin typeface="Georgia"/>
                <a:cs typeface="Georgia"/>
              </a:rPr>
              <a:t> organizations</a:t>
            </a:r>
            <a:r>
              <a:rPr dirty="0" smtClean="0" sz="1300" spc="2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encouraged.</a:t>
            </a:r>
            <a:r>
              <a:rPr dirty="0" smtClean="0" sz="1300" spc="2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For</a:t>
            </a:r>
            <a:r>
              <a:rPr dirty="0" smtClean="0" sz="1300" spc="-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more</a:t>
            </a:r>
            <a:r>
              <a:rPr dirty="0" smtClean="0" sz="1300" spc="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information,</a:t>
            </a:r>
            <a:r>
              <a:rPr dirty="0" smtClean="0" sz="1300" spc="0">
                <a:latin typeface="Georgia"/>
                <a:cs typeface="Georgia"/>
              </a:rPr>
              <a:t> official</a:t>
            </a:r>
            <a:r>
              <a:rPr dirty="0" smtClean="0" sz="1300" spc="2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rules,</a:t>
            </a:r>
            <a:r>
              <a:rPr dirty="0" smtClean="0" sz="1300" spc="1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and</a:t>
            </a:r>
            <a:r>
              <a:rPr dirty="0" smtClean="0" sz="1300" spc="1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an</a:t>
            </a:r>
            <a:r>
              <a:rPr dirty="0" smtClean="0" sz="1300" spc="1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entry</a:t>
            </a:r>
            <a:r>
              <a:rPr dirty="0" smtClean="0" sz="1300" spc="15">
                <a:latin typeface="Georgia"/>
                <a:cs typeface="Georgia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form:</a:t>
            </a:r>
            <a:r>
              <a:rPr dirty="0" smtClean="0" sz="1300" spc="5">
                <a:latin typeface="Georgia"/>
                <a:cs typeface="Georgia"/>
              </a:rPr>
              <a:t> </a:t>
            </a:r>
            <a:r>
              <a:rPr dirty="0" smtClean="0" sz="1300" spc="0">
                <a:solidFill>
                  <a:srgbClr val="297EB8"/>
                </a:solidFill>
                <a:latin typeface="Georgia"/>
                <a:cs typeface="Georgia"/>
                <a:hlinkClick r:id="rId7"/>
              </a:rPr>
              <a:t>ipe@ttuhsc.ed</a:t>
            </a:r>
            <a:r>
              <a:rPr dirty="0" smtClean="0" sz="1300" spc="15">
                <a:solidFill>
                  <a:srgbClr val="297EB8"/>
                </a:solidFill>
                <a:latin typeface="Georgia"/>
                <a:cs typeface="Georgia"/>
                <a:hlinkClick r:id="rId7"/>
              </a:rPr>
              <a:t>u</a:t>
            </a:r>
            <a:r>
              <a:rPr dirty="0" smtClean="0" sz="1300" spc="0">
                <a:latin typeface="Georgia"/>
                <a:cs typeface="Georgia"/>
                <a:hlinkClick r:id="rId7"/>
              </a:rPr>
              <a:t>,</a:t>
            </a:r>
            <a:r>
              <a:rPr dirty="0" smtClean="0" sz="1300" spc="0">
                <a:latin typeface="Georgia"/>
                <a:cs typeface="Georgia"/>
              </a:rPr>
              <a:t> </a:t>
            </a:r>
            <a:r>
              <a:rPr dirty="0" smtClean="0" sz="1300" spc="0">
                <a:solidFill>
                  <a:srgbClr val="297EB8"/>
                </a:solidFill>
                <a:latin typeface="Georgia"/>
                <a:cs typeface="Georgia"/>
                <a:hlinkClick r:id="rId8"/>
              </a:rPr>
              <a:t>www.ttuhsc.edu/ip</a:t>
            </a:r>
            <a:r>
              <a:rPr dirty="0" smtClean="0" sz="1300" spc="5">
                <a:solidFill>
                  <a:srgbClr val="297EB8"/>
                </a:solidFill>
                <a:latin typeface="Georgia"/>
                <a:cs typeface="Georgia"/>
                <a:hlinkClick r:id="rId8"/>
              </a:rPr>
              <a:t>e</a:t>
            </a:r>
            <a:r>
              <a:rPr dirty="0" smtClean="0" sz="1300" spc="0">
                <a:latin typeface="Georgia"/>
                <a:cs typeface="Georgia"/>
                <a:hlinkClick r:id="rId8"/>
              </a:rPr>
              <a:t>,</a:t>
            </a:r>
            <a:r>
              <a:rPr dirty="0" smtClean="0" sz="1300" spc="30">
                <a:latin typeface="Georgia"/>
                <a:cs typeface="Georgia"/>
                <a:hlinkClick r:id="rId8"/>
              </a:rPr>
              <a:t> </a:t>
            </a:r>
            <a:r>
              <a:rPr dirty="0" smtClean="0" sz="1300" spc="5">
                <a:latin typeface="Georgia"/>
                <a:cs typeface="Georgia"/>
              </a:rPr>
              <a:t>or</a:t>
            </a:r>
            <a:r>
              <a:rPr dirty="0" smtClean="0" sz="1300" spc="5">
                <a:latin typeface="Georgia"/>
                <a:cs typeface="Georgia"/>
              </a:rPr>
              <a:t> </a:t>
            </a:r>
            <a:r>
              <a:rPr dirty="0" smtClean="0" sz="1300" spc="0">
                <a:latin typeface="Georgia"/>
                <a:cs typeface="Georgia"/>
              </a:rPr>
              <a:t>806.743.2028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7419" y="5636707"/>
            <a:ext cx="1156335" cy="535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99600"/>
              </a:lnSpc>
            </a:pPr>
            <a:r>
              <a:rPr dirty="0" smtClean="0" sz="1150" b="1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mtClean="0" baseline="25925" sz="1125" spc="7" b="1">
                <a:solidFill>
                  <a:srgbClr val="FFFFFF"/>
                </a:solidFill>
                <a:latin typeface="Georgia"/>
                <a:cs typeface="Georgia"/>
              </a:rPr>
              <a:t>st</a:t>
            </a:r>
            <a:r>
              <a:rPr dirty="0" smtClean="0" baseline="25925" sz="1125" spc="7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baseline="25925" sz="1125" spc="-142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FFFFFF"/>
                </a:solidFill>
                <a:latin typeface="Georgia"/>
                <a:cs typeface="Georgia"/>
              </a:rPr>
              <a:t>prize</a:t>
            </a:r>
            <a:r>
              <a:rPr dirty="0" smtClean="0" sz="1150" spc="0" b="1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r>
              <a:rPr dirty="0" smtClean="0" sz="1150" spc="-1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FFFFFF"/>
                </a:solidFill>
                <a:latin typeface="Georgia"/>
                <a:cs typeface="Georgia"/>
              </a:rPr>
              <a:t>$700</a:t>
            </a:r>
            <a:r>
              <a:rPr dirty="0" smtClean="0" sz="115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150" spc="0" b="1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dirty="0" smtClean="0" baseline="25925" sz="1125" spc="7" b="1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baseline="25925" sz="1125" spc="7" b="1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dirty="0" smtClean="0" baseline="25925" sz="1125" spc="7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baseline="25925" sz="1125" spc="-127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150" spc="0" b="1">
                <a:solidFill>
                  <a:srgbClr val="FFFFFF"/>
                </a:solidFill>
                <a:latin typeface="Georgia"/>
                <a:cs typeface="Georgia"/>
              </a:rPr>
              <a:t>prize:</a:t>
            </a:r>
            <a:r>
              <a:rPr dirty="0" smtClean="0" sz="115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150" spc="0" b="1">
                <a:solidFill>
                  <a:srgbClr val="FFFFFF"/>
                </a:solidFill>
                <a:latin typeface="Georgia"/>
                <a:cs typeface="Georgia"/>
              </a:rPr>
              <a:t>$250</a:t>
            </a:r>
            <a:r>
              <a:rPr dirty="0" smtClean="0" sz="1150" spc="0" b="1">
                <a:solidFill>
                  <a:srgbClr val="FFFFFF"/>
                </a:solidFill>
                <a:latin typeface="Georgia"/>
                <a:cs typeface="Georgia"/>
              </a:rPr>
              <a:t> 3</a:t>
            </a:r>
            <a:r>
              <a:rPr dirty="0" smtClean="0" baseline="25925" sz="1125" spc="7" b="1">
                <a:solidFill>
                  <a:srgbClr val="FFFFFF"/>
                </a:solidFill>
                <a:latin typeface="Georgia"/>
                <a:cs typeface="Georgia"/>
              </a:rPr>
              <a:t>rd</a:t>
            </a:r>
            <a:r>
              <a:rPr dirty="0" smtClean="0" baseline="25925" sz="1125" spc="7" b="1">
                <a:solidFill>
                  <a:srgbClr val="FFFFFF"/>
                </a:solidFill>
                <a:latin typeface="Georgia"/>
                <a:cs typeface="Georgia"/>
              </a:rPr>
              <a:t>  </a:t>
            </a:r>
            <a:r>
              <a:rPr dirty="0" smtClean="0" baseline="25925" sz="1125" spc="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1150" spc="-5" b="1">
                <a:solidFill>
                  <a:srgbClr val="FFFFFF"/>
                </a:solidFill>
                <a:latin typeface="Georgia"/>
                <a:cs typeface="Georgia"/>
              </a:rPr>
              <a:t>prize</a:t>
            </a:r>
            <a:r>
              <a:rPr dirty="0" smtClean="0" sz="1150" spc="0" b="1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r>
              <a:rPr dirty="0" smtClean="0" sz="1150" spc="-5" b="1">
                <a:solidFill>
                  <a:srgbClr val="FFFFFF"/>
                </a:solidFill>
                <a:latin typeface="Georgia"/>
                <a:cs typeface="Georgia"/>
              </a:rPr>
              <a:t> $100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52662" y="3472210"/>
            <a:ext cx="1381125" cy="1144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099"/>
              </a:lnSpc>
            </a:pP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Sub</a:t>
            </a:r>
            <a:r>
              <a:rPr dirty="0" smtClean="0" sz="800" spc="2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you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IP</a:t>
            </a:r>
            <a:r>
              <a:rPr dirty="0" smtClean="0" sz="800" spc="15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80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id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s,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v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r>
              <a:rPr dirty="0" smtClean="0" sz="80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arts,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rec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ed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perf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15">
                <a:solidFill>
                  <a:srgbClr val="FFFFFF"/>
                </a:solidFill>
                <a:latin typeface="Georgia"/>
                <a:cs typeface="Georgia"/>
              </a:rPr>
              <a:t>rm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es,</a:t>
            </a:r>
            <a:r>
              <a:rPr dirty="0" smtClean="0" sz="8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eo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sk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ts,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 m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c,</a:t>
            </a:r>
            <a:r>
              <a:rPr dirty="0" smtClean="0" sz="8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her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2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5">
                <a:solidFill>
                  <a:srgbClr val="FFFFFF"/>
                </a:solidFill>
                <a:latin typeface="Georgia"/>
                <a:cs typeface="Georgia"/>
              </a:rPr>
              <a:t>med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8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pr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ram</a:t>
            </a:r>
            <a:r>
              <a:rPr dirty="0" smtClean="0" sz="8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Apr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20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2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ers</a:t>
            </a:r>
            <a:r>
              <a:rPr dirty="0" smtClean="0" sz="8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ann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ed</a:t>
            </a:r>
            <a:endParaRPr sz="800">
              <a:latin typeface="Georgia"/>
              <a:cs typeface="Georgia"/>
            </a:endParaRPr>
          </a:p>
          <a:p>
            <a:pPr marL="12700" marR="80645">
              <a:lnSpc>
                <a:spcPct val="103099"/>
              </a:lnSpc>
            </a:pP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5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ay</a:t>
            </a:r>
            <a:r>
              <a:rPr dirty="0" smtClean="0" sz="8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201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r>
              <a:rPr dirty="0" smtClean="0" sz="80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mtClean="0" sz="8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wi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ning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5">
                <a:solidFill>
                  <a:srgbClr val="FFFFFF"/>
                </a:solidFill>
                <a:latin typeface="Georgia"/>
                <a:cs typeface="Georgia"/>
              </a:rPr>
              <a:t>mu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5">
                <a:solidFill>
                  <a:srgbClr val="FFFFFF"/>
                </a:solidFill>
                <a:latin typeface="Georgia"/>
                <a:cs typeface="Georgia"/>
              </a:rPr>
              <a:t>med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8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featured</a:t>
            </a:r>
            <a:r>
              <a:rPr dirty="0" smtClean="0" sz="80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 Ann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ua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8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Fa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Sy</a:t>
            </a:r>
            <a:r>
              <a:rPr dirty="0" smtClean="0" sz="800" spc="15">
                <a:solidFill>
                  <a:srgbClr val="FFFFFF"/>
                </a:solidFill>
                <a:latin typeface="Georgia"/>
                <a:cs typeface="Georgia"/>
              </a:rPr>
              <a:t>mp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ium.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0854" y="5090159"/>
            <a:ext cx="1290320" cy="1270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750" spc="-10" b="1">
                <a:solidFill>
                  <a:srgbClr val="FFFFFF"/>
                </a:solidFill>
                <a:latin typeface="Georgia"/>
                <a:cs typeface="Georgia"/>
              </a:rPr>
              <a:t>IP</a:t>
            </a:r>
            <a:r>
              <a:rPr dirty="0" smtClean="0" sz="750" spc="-10" b="1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750" spc="-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10" b="1">
                <a:solidFill>
                  <a:srgbClr val="FFFFFF"/>
                </a:solidFill>
                <a:latin typeface="Georgia"/>
                <a:cs typeface="Georgia"/>
              </a:rPr>
              <a:t>PRI</a:t>
            </a:r>
            <a:r>
              <a:rPr dirty="0" smtClean="0" sz="750" spc="-10" b="1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750" spc="-10" b="1">
                <a:solidFill>
                  <a:srgbClr val="FFFFFF"/>
                </a:solidFill>
                <a:latin typeface="Georgia"/>
                <a:cs typeface="Georgia"/>
              </a:rPr>
              <a:t>RITIES</a:t>
            </a:r>
            <a:endParaRPr sz="750">
              <a:latin typeface="Georgia"/>
              <a:cs typeface="Georgia"/>
            </a:endParaRPr>
          </a:p>
          <a:p>
            <a:pPr algn="ctr" marL="60960" marR="60960" indent="-635">
              <a:lnSpc>
                <a:spcPct val="98900"/>
              </a:lnSpc>
              <a:spcBef>
                <a:spcPts val="100"/>
              </a:spcBef>
            </a:pP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Communication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Co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llab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or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Pr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ac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Inteprofession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sm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Interprofe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ss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iona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75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Education</a:t>
            </a:r>
            <a:endParaRPr sz="750">
              <a:latin typeface="Georgia"/>
              <a:cs typeface="Georgia"/>
            </a:endParaRPr>
          </a:p>
          <a:p>
            <a:pPr algn="ctr" marL="12700" marR="12700">
              <a:lnSpc>
                <a:spcPts val="890"/>
              </a:lnSpc>
              <a:spcBef>
                <a:spcPts val="30"/>
              </a:spcBef>
            </a:pP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Interprofe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ss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iona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75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se</a:t>
            </a:r>
            <a:r>
              <a:rPr dirty="0" smtClean="0" sz="75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St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udies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tient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fety</a:t>
            </a:r>
            <a:endParaRPr sz="750">
              <a:latin typeface="Georgia"/>
              <a:cs typeface="Georgia"/>
            </a:endParaRPr>
          </a:p>
          <a:p>
            <a:pPr algn="ctr" marL="142240" marR="141605" indent="0">
              <a:lnSpc>
                <a:spcPts val="890"/>
              </a:lnSpc>
            </a:pP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Patient-Centered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Care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 Ro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es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Respo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es</a:t>
            </a:r>
            <a:endParaRPr sz="750">
              <a:latin typeface="Georgia"/>
              <a:cs typeface="Georgia"/>
            </a:endParaRPr>
          </a:p>
          <a:p>
            <a:pPr algn="ctr" marL="275590" marR="274955" indent="635">
              <a:lnSpc>
                <a:spcPts val="890"/>
              </a:lnSpc>
            </a:pP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Te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750" spc="-15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dirty="0" smtClean="0" sz="750" spc="-15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ork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 V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alue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dirty="0" smtClean="0" sz="750" spc="-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750" spc="-10">
                <a:solidFill>
                  <a:srgbClr val="FFFFFF"/>
                </a:solidFill>
                <a:latin typeface="Georgia"/>
                <a:cs typeface="Georgia"/>
              </a:rPr>
              <a:t>hics</a:t>
            </a:r>
            <a:endParaRPr sz="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242" y="1787428"/>
            <a:ext cx="1287145" cy="515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635">
              <a:lnSpc>
                <a:spcPct val="103099"/>
              </a:lnSpc>
            </a:pP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YOU</a:t>
            </a:r>
            <a:r>
              <a:rPr dirty="0" smtClean="0" sz="800" spc="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 b="1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IRED</a:t>
            </a:r>
            <a:r>
              <a:rPr dirty="0" smtClean="0" sz="800" spc="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 READING</a:t>
            </a:r>
            <a:r>
              <a:rPr dirty="0" smtClean="0" sz="8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BOOKS</a:t>
            </a:r>
            <a:r>
              <a:rPr dirty="0" smtClean="0" sz="800" spc="-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 STUDYING</a:t>
            </a:r>
            <a:r>
              <a:rPr dirty="0" smtClean="0" sz="800" spc="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5" b="1">
                <a:solidFill>
                  <a:srgbClr val="FFFFFF"/>
                </a:solidFill>
                <a:latin typeface="Georgia"/>
                <a:cs typeface="Georgia"/>
              </a:rPr>
              <a:t>BORING</a:t>
            </a:r>
            <a:r>
              <a:rPr dirty="0" smtClean="0" sz="800" spc="10" b="1">
                <a:solidFill>
                  <a:srgbClr val="FFFFFF"/>
                </a:solidFill>
                <a:latin typeface="Georgia"/>
                <a:cs typeface="Georgia"/>
              </a:rPr>
              <a:t> SLIDES?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16090" y="2416092"/>
            <a:ext cx="1402715" cy="515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>
              <a:lnSpc>
                <a:spcPct val="103099"/>
              </a:lnSpc>
            </a:pP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nterested</a:t>
            </a:r>
            <a:r>
              <a:rPr dirty="0" smtClean="0" sz="800" spc="-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earn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 m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re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IPE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mtClean="0" sz="8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teac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ng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ers</a:t>
            </a:r>
            <a:r>
              <a:rPr dirty="0" smtClean="0" sz="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new</a:t>
            </a:r>
            <a:r>
              <a:rPr dirty="0" smtClean="0" sz="800" spc="-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mtClean="0" sz="800" spc="-1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creat</a:t>
            </a:r>
            <a:r>
              <a:rPr dirty="0" smtClean="0" sz="800" spc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r>
              <a:rPr dirty="0" smtClean="0" sz="800" spc="10">
                <a:solidFill>
                  <a:srgbClr val="FFFFFF"/>
                </a:solidFill>
                <a:latin typeface="Georgia"/>
                <a:cs typeface="Georgia"/>
              </a:rPr>
              <a:t> ways?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7720" y="1164336"/>
            <a:ext cx="2328672" cy="509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5059679"/>
            <a:ext cx="10058019" cy="165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0" y="1057655"/>
            <a:ext cx="10058019" cy="146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61235" y="1242567"/>
            <a:ext cx="6537325" cy="752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99515" marR="12700" indent="-1187450">
              <a:lnSpc>
                <a:spcPct val="80000"/>
              </a:lnSpc>
            </a:pPr>
            <a:r>
              <a:rPr dirty="0" smtClean="0" sz="3050" spc="-50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3050" spc="-210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dirty="0" smtClean="0" sz="3050" spc="-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3050" spc="-5" b="1">
                <a:solidFill>
                  <a:srgbClr val="C00000"/>
                </a:solidFill>
                <a:latin typeface="Cambria"/>
                <a:cs typeface="Cambria"/>
              </a:rPr>
              <a:t>TH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3050" spc="-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3050" spc="-114" b="1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r>
              <a:rPr dirty="0" smtClean="0" sz="3050" spc="-245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3050" spc="-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E:</a:t>
            </a:r>
            <a:r>
              <a:rPr dirty="0" smtClean="0" sz="3050" spc="1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dirty="0" smtClean="0" sz="3050" spc="-75" b="1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VEMBER</a:t>
            </a:r>
            <a:r>
              <a:rPr dirty="0" smtClean="0" sz="3050" spc="-1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3050" spc="-5" b="1">
                <a:solidFill>
                  <a:srgbClr val="C00000"/>
                </a:solidFill>
                <a:latin typeface="Cambria"/>
                <a:cs typeface="Cambria"/>
              </a:rPr>
              <a:t>4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, </a:t>
            </a:r>
            <a:r>
              <a:rPr dirty="0" smtClean="0" sz="3050" spc="-5" b="1">
                <a:solidFill>
                  <a:srgbClr val="C00000"/>
                </a:solidFill>
                <a:latin typeface="Cambria"/>
                <a:cs typeface="Cambria"/>
              </a:rPr>
              <a:t>2016</a:t>
            </a:r>
            <a:r>
              <a:rPr dirty="0" smtClean="0" sz="3050" spc="-5" b="1">
                <a:solidFill>
                  <a:srgbClr val="C00000"/>
                </a:solidFill>
                <a:latin typeface="Cambria"/>
                <a:cs typeface="Cambria"/>
              </a:rPr>
              <a:t> 201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6</a:t>
            </a:r>
            <a:r>
              <a:rPr dirty="0" smtClean="0" sz="3050" spc="-1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3050" spc="-260" b="1">
                <a:solidFill>
                  <a:srgbClr val="C00000"/>
                </a:solidFill>
                <a:latin typeface="Cambria"/>
                <a:cs typeface="Cambria"/>
              </a:rPr>
              <a:t>F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3050" spc="-5" b="1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dirty="0" smtClean="0" sz="3050" spc="-1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3050" spc="-30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YM</a:t>
            </a:r>
            <a:r>
              <a:rPr dirty="0" smtClean="0" sz="3050" spc="-30" b="1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dirty="0" smtClean="0" sz="3050" spc="0" b="1">
                <a:solidFill>
                  <a:srgbClr val="C00000"/>
                </a:solidFill>
                <a:latin typeface="Cambria"/>
                <a:cs typeface="Cambria"/>
              </a:rPr>
              <a:t>OSIUM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" y="2042160"/>
            <a:ext cx="5358003" cy="427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86528" y="2145792"/>
            <a:ext cx="2231135" cy="2801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98792" y="2188464"/>
            <a:ext cx="2932176" cy="1850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98596" y="2504947"/>
            <a:ext cx="6334760" cy="349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3761740">
              <a:lnSpc>
                <a:spcPct val="100000"/>
              </a:lnSpc>
            </a:pPr>
            <a:r>
              <a:rPr dirty="0" smtClean="0" sz="1450" spc="15" b="1">
                <a:solidFill>
                  <a:srgbClr val="FFFFFF"/>
                </a:solidFill>
                <a:latin typeface="Segoe Print"/>
                <a:cs typeface="Segoe Print"/>
              </a:rPr>
              <a:t>Zubin</a:t>
            </a:r>
            <a:r>
              <a:rPr dirty="0" smtClean="0" sz="1450" spc="10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mtClean="0" sz="1450" spc="20" b="1">
                <a:solidFill>
                  <a:srgbClr val="FFFFFF"/>
                </a:solidFill>
                <a:latin typeface="Segoe Print"/>
                <a:cs typeface="Segoe Print"/>
              </a:rPr>
              <a:t>Daman</a:t>
            </a:r>
            <a:r>
              <a:rPr dirty="0" smtClean="0" sz="1450" spc="-5" b="1">
                <a:solidFill>
                  <a:srgbClr val="FFFFFF"/>
                </a:solidFill>
                <a:latin typeface="Segoe Print"/>
                <a:cs typeface="Segoe Print"/>
              </a:rPr>
              <a:t>i</a:t>
            </a:r>
            <a:r>
              <a:rPr dirty="0" smtClean="0" sz="1450" spc="15" b="1">
                <a:solidFill>
                  <a:srgbClr val="FFFFFF"/>
                </a:solidFill>
                <a:latin typeface="Segoe Print"/>
                <a:cs typeface="Segoe Print"/>
              </a:rPr>
              <a:t>a</a:t>
            </a:r>
            <a:r>
              <a:rPr dirty="0" smtClean="0" sz="1450" spc="-5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mtClean="0" sz="1450" spc="10" b="1">
                <a:solidFill>
                  <a:srgbClr val="FFFFFF"/>
                </a:solidFill>
                <a:latin typeface="Segoe Print"/>
                <a:cs typeface="Segoe Print"/>
              </a:rPr>
              <a:t>a</a:t>
            </a:r>
            <a:r>
              <a:rPr dirty="0" smtClean="0" sz="1450" spc="15" b="1">
                <a:solidFill>
                  <a:srgbClr val="FFFFFF"/>
                </a:solidFill>
                <a:latin typeface="Segoe Print"/>
                <a:cs typeface="Segoe Print"/>
              </a:rPr>
              <a:t>ka</a:t>
            </a:r>
            <a:endParaRPr sz="1450">
              <a:latin typeface="Segoe Print"/>
              <a:cs typeface="Segoe Print"/>
            </a:endParaRPr>
          </a:p>
          <a:p>
            <a:pPr algn="r" marR="781685">
              <a:lnSpc>
                <a:spcPct val="100000"/>
              </a:lnSpc>
              <a:spcBef>
                <a:spcPts val="40"/>
              </a:spcBef>
            </a:pPr>
            <a:r>
              <a:rPr dirty="0" smtClean="0" sz="1450" spc="10" b="1">
                <a:solidFill>
                  <a:srgbClr val="FF0000"/>
                </a:solidFill>
                <a:latin typeface="Segoe Print"/>
                <a:cs typeface="Segoe Print"/>
              </a:rPr>
              <a:t>ZDoggMD!</a:t>
            </a:r>
            <a:endParaRPr sz="1450">
              <a:latin typeface="Segoe Print"/>
              <a:cs typeface="Segoe Print"/>
            </a:endParaRPr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/>
          </a:p>
          <a:p>
            <a:pPr algn="ctr" marL="3775075" marR="12700" indent="-635">
              <a:lnSpc>
                <a:spcPct val="100400"/>
              </a:lnSpc>
            </a:pP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Sligh</a:t>
            </a:r>
            <a:r>
              <a:rPr dirty="0" smtClean="0" sz="1150" spc="25" b="1">
                <a:solidFill>
                  <a:srgbClr val="FFFFFF"/>
                </a:solidFill>
                <a:latin typeface="Segoe Print"/>
                <a:cs typeface="Segoe Print"/>
              </a:rPr>
              <a:t>t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l</a:t>
            </a:r>
            <a:r>
              <a:rPr dirty="0" smtClean="0" sz="1150" spc="0" b="1">
                <a:solidFill>
                  <a:srgbClr val="FFFFFF"/>
                </a:solidFill>
                <a:latin typeface="Segoe Print"/>
                <a:cs typeface="Segoe Print"/>
              </a:rPr>
              <a:t>y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 Funnie</a:t>
            </a:r>
            <a:r>
              <a:rPr dirty="0" smtClean="0" sz="1150" spc="0" b="1">
                <a:solidFill>
                  <a:srgbClr val="FFFFFF"/>
                </a:solidFill>
                <a:latin typeface="Segoe Print"/>
                <a:cs typeface="Segoe Print"/>
              </a:rPr>
              <a:t>r</a:t>
            </a:r>
            <a:r>
              <a:rPr dirty="0" smtClean="0" sz="1150" spc="-20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tha</a:t>
            </a:r>
            <a:r>
              <a:rPr dirty="0" smtClean="0" sz="1150" spc="0" b="1">
                <a:solidFill>
                  <a:srgbClr val="FFFFFF"/>
                </a:solidFill>
                <a:latin typeface="Segoe Print"/>
                <a:cs typeface="Segoe Print"/>
              </a:rPr>
              <a:t>n 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Placebo: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 Chec</a:t>
            </a:r>
            <a:r>
              <a:rPr dirty="0" smtClean="0" sz="1150" spc="0" b="1">
                <a:solidFill>
                  <a:srgbClr val="FFFFFF"/>
                </a:solidFill>
                <a:latin typeface="Segoe Print"/>
                <a:cs typeface="Segoe Print"/>
              </a:rPr>
              <a:t>k 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ou</a:t>
            </a:r>
            <a:r>
              <a:rPr dirty="0" smtClean="0" sz="1150" spc="0" b="1">
                <a:solidFill>
                  <a:srgbClr val="FFFFFF"/>
                </a:solidFill>
                <a:latin typeface="Segoe Print"/>
                <a:cs typeface="Segoe Print"/>
              </a:rPr>
              <a:t>t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 hi</a:t>
            </a:r>
            <a:r>
              <a:rPr dirty="0" smtClean="0" sz="1150" spc="0" b="1">
                <a:solidFill>
                  <a:srgbClr val="FFFFFF"/>
                </a:solidFill>
                <a:latin typeface="Segoe Print"/>
                <a:cs typeface="Segoe Print"/>
              </a:rPr>
              <a:t>s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 musi</a:t>
            </a:r>
            <a:r>
              <a:rPr dirty="0" smtClean="0" sz="1150" spc="0" b="1">
                <a:solidFill>
                  <a:srgbClr val="FFFFFF"/>
                </a:solidFill>
                <a:latin typeface="Segoe Print"/>
                <a:cs typeface="Segoe Print"/>
              </a:rPr>
              <a:t>c 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parodie</a:t>
            </a:r>
            <a:r>
              <a:rPr dirty="0" smtClean="0" sz="1150" spc="0" b="1">
                <a:solidFill>
                  <a:srgbClr val="FFFFFF"/>
                </a:solidFill>
                <a:latin typeface="Segoe Print"/>
                <a:cs typeface="Segoe Print"/>
              </a:rPr>
              <a:t>s</a:t>
            </a:r>
            <a:r>
              <a:rPr dirty="0" smtClean="0" sz="1150" spc="-15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at:</a:t>
            </a:r>
            <a:r>
              <a:rPr dirty="0" smtClean="0" sz="1150" spc="-5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mtClean="0" sz="1150" spc="-5" b="1">
                <a:solidFill>
                  <a:srgbClr val="FF0000"/>
                </a:solidFill>
                <a:latin typeface="Segoe Print"/>
                <a:cs typeface="Segoe Print"/>
                <a:hlinkClick r:id="rId7"/>
              </a:rPr>
              <a:t>www.youtube.com/user/ZDoggMD</a:t>
            </a:r>
            <a:endParaRPr sz="1150">
              <a:latin typeface="Segoe Print"/>
              <a:cs typeface="Segoe Prin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2"/>
              </a:spcBef>
            </a:pPr>
            <a:endParaRPr sz="1200"/>
          </a:p>
          <a:p>
            <a:pPr algn="ctr" marL="3865245" marR="288925" indent="0">
              <a:lnSpc>
                <a:spcPct val="102400"/>
              </a:lnSpc>
            </a:pPr>
            <a:r>
              <a:rPr dirty="0" smtClean="0" sz="1450" spc="-10" b="1">
                <a:latin typeface="Cambria"/>
                <a:cs typeface="Cambria"/>
              </a:rPr>
              <a:t>R</a:t>
            </a:r>
            <a:r>
              <a:rPr dirty="0" smtClean="0" sz="1450" spc="15" b="1">
                <a:latin typeface="Cambria"/>
                <a:cs typeface="Cambria"/>
              </a:rPr>
              <a:t>e</a:t>
            </a:r>
            <a:r>
              <a:rPr dirty="0" smtClean="0" sz="1450" spc="5" b="1">
                <a:latin typeface="Cambria"/>
                <a:cs typeface="Cambria"/>
              </a:rPr>
              <a:t>gis</a:t>
            </a:r>
            <a:r>
              <a:rPr dirty="0" smtClean="0" sz="1450" spc="-15" b="1">
                <a:latin typeface="Cambria"/>
                <a:cs typeface="Cambria"/>
              </a:rPr>
              <a:t>t</a:t>
            </a:r>
            <a:r>
              <a:rPr dirty="0" smtClean="0" sz="1450" spc="10" b="1">
                <a:latin typeface="Cambria"/>
                <a:cs typeface="Cambria"/>
              </a:rPr>
              <a:t>e</a:t>
            </a:r>
            <a:r>
              <a:rPr dirty="0" smtClean="0" sz="1450" spc="10" b="1">
                <a:latin typeface="Cambria"/>
                <a:cs typeface="Cambria"/>
              </a:rPr>
              <a:t>r</a:t>
            </a:r>
            <a:r>
              <a:rPr dirty="0" smtClean="0" sz="1450" spc="-15" b="1">
                <a:latin typeface="Cambria"/>
                <a:cs typeface="Cambria"/>
              </a:rPr>
              <a:t> </a:t>
            </a:r>
            <a:r>
              <a:rPr dirty="0" smtClean="0" sz="1450" spc="5" b="1">
                <a:latin typeface="Cambria"/>
                <a:cs typeface="Cambria"/>
              </a:rPr>
              <a:t>fo</a:t>
            </a:r>
            <a:r>
              <a:rPr dirty="0" smtClean="0" sz="1450" spc="10" b="1">
                <a:latin typeface="Cambria"/>
                <a:cs typeface="Cambria"/>
              </a:rPr>
              <a:t>r</a:t>
            </a:r>
            <a:r>
              <a:rPr dirty="0" smtClean="0" sz="1450" spc="10" b="1">
                <a:latin typeface="Cambria"/>
                <a:cs typeface="Cambria"/>
              </a:rPr>
              <a:t> </a:t>
            </a:r>
            <a:r>
              <a:rPr dirty="0" smtClean="0" sz="1450" spc="10" b="1">
                <a:latin typeface="Cambria"/>
                <a:cs typeface="Cambria"/>
              </a:rPr>
              <a:t>the</a:t>
            </a:r>
            <a:r>
              <a:rPr dirty="0" smtClean="0" sz="1450" spc="5" b="1">
                <a:latin typeface="Cambria"/>
                <a:cs typeface="Cambria"/>
              </a:rPr>
              <a:t> </a:t>
            </a:r>
            <a:r>
              <a:rPr dirty="0" smtClean="0" sz="1450" spc="15" b="1">
                <a:latin typeface="Cambria"/>
                <a:cs typeface="Cambria"/>
              </a:rPr>
              <a:t>2016</a:t>
            </a:r>
            <a:r>
              <a:rPr dirty="0" smtClean="0" sz="1450" spc="-15" b="1">
                <a:latin typeface="Cambria"/>
                <a:cs typeface="Cambria"/>
              </a:rPr>
              <a:t> </a:t>
            </a:r>
            <a:r>
              <a:rPr dirty="0" smtClean="0" sz="1450" spc="-50" b="1">
                <a:latin typeface="Cambria"/>
                <a:cs typeface="Cambria"/>
              </a:rPr>
              <a:t>F</a:t>
            </a:r>
            <a:r>
              <a:rPr dirty="0" smtClean="0" sz="1450" spc="15" b="1">
                <a:latin typeface="Cambria"/>
                <a:cs typeface="Cambria"/>
              </a:rPr>
              <a:t>a</a:t>
            </a:r>
            <a:r>
              <a:rPr dirty="0" smtClean="0" sz="1450" spc="0" b="1">
                <a:latin typeface="Cambria"/>
                <a:cs typeface="Cambria"/>
              </a:rPr>
              <a:t>l</a:t>
            </a:r>
            <a:r>
              <a:rPr dirty="0" smtClean="0" sz="1450" spc="5" b="1">
                <a:latin typeface="Cambria"/>
                <a:cs typeface="Cambria"/>
              </a:rPr>
              <a:t>l</a:t>
            </a:r>
            <a:r>
              <a:rPr dirty="0" smtClean="0" sz="1450" spc="5" b="1">
                <a:latin typeface="Cambria"/>
                <a:cs typeface="Cambria"/>
              </a:rPr>
              <a:t> </a:t>
            </a:r>
            <a:r>
              <a:rPr dirty="0" smtClean="0" sz="1450" spc="-20" b="1">
                <a:latin typeface="Cambria"/>
                <a:cs typeface="Cambria"/>
              </a:rPr>
              <a:t>S</a:t>
            </a:r>
            <a:r>
              <a:rPr dirty="0" smtClean="0" sz="1450" spc="20" b="1">
                <a:latin typeface="Cambria"/>
                <a:cs typeface="Cambria"/>
              </a:rPr>
              <a:t>ym</a:t>
            </a:r>
            <a:r>
              <a:rPr dirty="0" smtClean="0" sz="1450" spc="10" b="1">
                <a:latin typeface="Cambria"/>
                <a:cs typeface="Cambria"/>
              </a:rPr>
              <a:t>p</a:t>
            </a:r>
            <a:r>
              <a:rPr dirty="0" smtClean="0" sz="1450" spc="10" b="1">
                <a:latin typeface="Cambria"/>
                <a:cs typeface="Cambria"/>
              </a:rPr>
              <a:t>o</a:t>
            </a:r>
            <a:r>
              <a:rPr dirty="0" smtClean="0" sz="1450" spc="10" b="1">
                <a:latin typeface="Cambria"/>
                <a:cs typeface="Cambria"/>
              </a:rPr>
              <a:t>s</a:t>
            </a:r>
            <a:r>
              <a:rPr dirty="0" smtClean="0" sz="1450" spc="0" b="1">
                <a:latin typeface="Cambria"/>
                <a:cs typeface="Cambria"/>
              </a:rPr>
              <a:t>i</a:t>
            </a:r>
            <a:r>
              <a:rPr dirty="0" smtClean="0" sz="1450" spc="5" b="1">
                <a:latin typeface="Cambria"/>
                <a:cs typeface="Cambria"/>
              </a:rPr>
              <a:t>u</a:t>
            </a:r>
            <a:r>
              <a:rPr dirty="0" smtClean="0" sz="1450" spc="25" b="1">
                <a:latin typeface="Cambria"/>
                <a:cs typeface="Cambria"/>
              </a:rPr>
              <a:t>m</a:t>
            </a:r>
            <a:r>
              <a:rPr dirty="0" smtClean="0" sz="1450" spc="-10" b="1">
                <a:latin typeface="Cambria"/>
                <a:cs typeface="Cambria"/>
              </a:rPr>
              <a:t> </a:t>
            </a:r>
            <a:r>
              <a:rPr dirty="0" smtClean="0" sz="1450" spc="10" b="1">
                <a:latin typeface="Cambria"/>
                <a:cs typeface="Cambria"/>
              </a:rPr>
              <a:t>at:</a:t>
            </a:r>
            <a:endParaRPr sz="1450">
              <a:latin typeface="Cambria"/>
              <a:cs typeface="Cambria"/>
            </a:endParaRPr>
          </a:p>
          <a:p>
            <a:pPr>
              <a:lnSpc>
                <a:spcPts val="1000"/>
              </a:lnSpc>
              <a:spcBef>
                <a:spcPts val="86"/>
              </a:spcBef>
            </a:pPr>
            <a:endParaRPr sz="1000"/>
          </a:p>
          <a:p>
            <a:pPr algn="ctr" marL="3712210" marR="135890" indent="0">
              <a:lnSpc>
                <a:spcPct val="102400"/>
              </a:lnSpc>
            </a:pPr>
            <a:r>
              <a:rPr dirty="0" smtClean="0" sz="1450" spc="10" b="1">
                <a:solidFill>
                  <a:srgbClr val="C00000"/>
                </a:solidFill>
                <a:latin typeface="Cambria"/>
                <a:cs typeface="Cambria"/>
              </a:rPr>
              <a:t>https://ttuhs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ip</a:t>
            </a:r>
            <a:r>
              <a:rPr dirty="0" smtClean="0" sz="1450" spc="15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1450" spc="10" b="1">
                <a:solidFill>
                  <a:srgbClr val="C00000"/>
                </a:solidFill>
                <a:latin typeface="Cambria"/>
                <a:cs typeface="Cambria"/>
              </a:rPr>
              <a:t>201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6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fal</a:t>
            </a:r>
            <a:r>
              <a:rPr dirty="0" smtClean="0" sz="1450" spc="-5" b="1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1450" spc="-5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1450" spc="15" b="1">
                <a:solidFill>
                  <a:srgbClr val="C00000"/>
                </a:solidFill>
                <a:latin typeface="Cambria"/>
                <a:cs typeface="Cambria"/>
              </a:rPr>
              <a:t>y</a:t>
            </a:r>
            <a:r>
              <a:rPr dirty="0" smtClean="0" sz="1450" spc="10" b="1">
                <a:solidFill>
                  <a:srgbClr val="C00000"/>
                </a:solidFill>
                <a:latin typeface="Cambria"/>
                <a:cs typeface="Cambria"/>
              </a:rPr>
              <a:t>mposium</a:t>
            </a:r>
            <a:r>
              <a:rPr dirty="0" smtClean="0" sz="1450" spc="-10" b="1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r>
              <a:rPr dirty="0" smtClean="0" sz="1450" spc="-15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1450" spc="-40" b="1">
                <a:solidFill>
                  <a:srgbClr val="C00000"/>
                </a:solidFill>
                <a:latin typeface="Cambria"/>
                <a:cs typeface="Cambria"/>
              </a:rPr>
              <a:t>v</a:t>
            </a:r>
            <a:r>
              <a:rPr dirty="0" smtClean="0" sz="1450" spc="10" b="1">
                <a:solidFill>
                  <a:srgbClr val="C00000"/>
                </a:solidFill>
                <a:latin typeface="Cambria"/>
                <a:cs typeface="Cambria"/>
              </a:rPr>
              <a:t>en</a:t>
            </a:r>
            <a:r>
              <a:rPr dirty="0" smtClean="0" sz="1450" spc="0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1450" spc="15" b="1">
                <a:solidFill>
                  <a:srgbClr val="C00000"/>
                </a:solidFill>
                <a:latin typeface="Cambria"/>
                <a:cs typeface="Cambria"/>
              </a:rPr>
              <a:t>b</a:t>
            </a:r>
            <a:r>
              <a:rPr dirty="0" smtClean="0" sz="1450" spc="5" b="1">
                <a:solidFill>
                  <a:srgbClr val="C00000"/>
                </a:solidFill>
                <a:latin typeface="Cambria"/>
                <a:cs typeface="Cambria"/>
              </a:rPr>
              <a:t>ri</a:t>
            </a:r>
            <a:r>
              <a:rPr dirty="0" smtClean="0" sz="1450" spc="-1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1450" spc="-5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1450" spc="-5" b="1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r>
              <a:rPr dirty="0" smtClean="0" sz="1450" spc="-5" b="1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dirty="0" smtClean="0" sz="1450" spc="15" b="1">
                <a:solidFill>
                  <a:srgbClr val="C00000"/>
                </a:solidFill>
                <a:latin typeface="Cambria"/>
                <a:cs typeface="Cambria"/>
              </a:rPr>
              <a:t>om</a:t>
            </a:r>
            <a:endParaRPr sz="1450">
              <a:latin typeface="Cambria"/>
              <a:cs typeface="Cambria"/>
            </a:endParaRPr>
          </a:p>
          <a:p>
            <a:pPr>
              <a:lnSpc>
                <a:spcPts val="1200"/>
              </a:lnSpc>
              <a:spcBef>
                <a:spcPts val="91"/>
              </a:spcBef>
            </a:pPr>
            <a:endParaRPr sz="1200"/>
          </a:p>
          <a:p>
            <a:pPr marL="2021839">
              <a:lnSpc>
                <a:spcPct val="100000"/>
              </a:lnSpc>
            </a:pPr>
            <a:r>
              <a:rPr dirty="0" smtClean="0" sz="2300" spc="-5" b="1">
                <a:solidFill>
                  <a:srgbClr val="C00000"/>
                </a:solidFill>
                <a:latin typeface="Cambria"/>
                <a:cs typeface="Cambria"/>
                <a:hlinkClick r:id="rId8"/>
              </a:rPr>
              <a:t>ww</a:t>
            </a:r>
            <a:r>
              <a:rPr dirty="0" smtClean="0" sz="2300" spc="-195" b="1">
                <a:solidFill>
                  <a:srgbClr val="C00000"/>
                </a:solidFill>
                <a:latin typeface="Cambria"/>
                <a:cs typeface="Cambria"/>
                <a:hlinkClick r:id="rId8"/>
              </a:rPr>
              <a:t>w</a:t>
            </a:r>
            <a:r>
              <a:rPr dirty="0" smtClean="0" sz="2300" spc="-5" b="1">
                <a:solidFill>
                  <a:srgbClr val="C00000"/>
                </a:solidFill>
                <a:latin typeface="Cambria"/>
                <a:cs typeface="Cambria"/>
                <a:hlinkClick r:id="rId8"/>
              </a:rPr>
              <a:t>.zdoggmd.</a:t>
            </a:r>
            <a:r>
              <a:rPr dirty="0" smtClean="0" sz="2300" spc="-20" b="1">
                <a:solidFill>
                  <a:srgbClr val="C00000"/>
                </a:solidFill>
                <a:latin typeface="Cambria"/>
                <a:cs typeface="Cambria"/>
                <a:hlinkClick r:id="rId8"/>
              </a:rPr>
              <a:t>c</a:t>
            </a:r>
            <a:r>
              <a:rPr dirty="0" smtClean="0" sz="2300" spc="-5" b="1">
                <a:solidFill>
                  <a:srgbClr val="C00000"/>
                </a:solidFill>
                <a:latin typeface="Cambria"/>
                <a:cs typeface="Cambria"/>
                <a:hlinkClick r:id="rId8"/>
              </a:rPr>
              <a:t>o</a:t>
            </a:r>
            <a:r>
              <a:rPr dirty="0" smtClean="0" sz="2300" spc="0" b="1">
                <a:solidFill>
                  <a:srgbClr val="C00000"/>
                </a:solidFill>
                <a:latin typeface="Cambria"/>
                <a:cs typeface="Cambria"/>
                <a:hlinkClick r:id="rId8"/>
              </a:rPr>
              <a:t>m</a:t>
            </a:r>
            <a:endParaRPr sz="2300">
              <a:latin typeface="Cambria"/>
              <a:cs typeface="Cambria"/>
            </a:endParaRPr>
          </a:p>
          <a:p>
            <a:pPr>
              <a:lnSpc>
                <a:spcPts val="600"/>
              </a:lnSpc>
              <a:spcBef>
                <a:spcPts val="14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mtClean="0" sz="1950" spc="10" b="1">
                <a:solidFill>
                  <a:srgbClr val="C00000"/>
                </a:solidFill>
                <a:latin typeface="Cambria"/>
                <a:cs typeface="Cambria"/>
                <a:hlinkClick r:id="rId9"/>
              </a:rPr>
              <a:t>ww</a:t>
            </a:r>
            <a:r>
              <a:rPr dirty="0" smtClean="0" sz="1950" spc="-155" b="1">
                <a:solidFill>
                  <a:srgbClr val="C00000"/>
                </a:solidFill>
                <a:latin typeface="Cambria"/>
                <a:cs typeface="Cambria"/>
                <a:hlinkClick r:id="rId9"/>
              </a:rPr>
              <a:t>w</a:t>
            </a:r>
            <a:r>
              <a:rPr dirty="0" smtClean="0" sz="1950" spc="-5" b="1">
                <a:solidFill>
                  <a:srgbClr val="C00000"/>
                </a:solidFill>
                <a:latin typeface="Cambria"/>
                <a:cs typeface="Cambria"/>
                <a:hlinkClick r:id="rId9"/>
              </a:rPr>
              <a:t>.</a:t>
            </a:r>
            <a:r>
              <a:rPr dirty="0" smtClean="0" sz="1950" spc="-25" b="1">
                <a:solidFill>
                  <a:srgbClr val="C00000"/>
                </a:solidFill>
                <a:latin typeface="Cambria"/>
                <a:cs typeface="Cambria"/>
                <a:hlinkClick r:id="rId9"/>
              </a:rPr>
              <a:t>t</a:t>
            </a:r>
            <a:r>
              <a:rPr dirty="0" smtClean="0" sz="1950" spc="5" b="1">
                <a:solidFill>
                  <a:srgbClr val="C00000"/>
                </a:solidFill>
                <a:latin typeface="Cambria"/>
                <a:cs typeface="Cambria"/>
                <a:hlinkClick r:id="rId9"/>
              </a:rPr>
              <a:t>edmed.com/talks/sh</a:t>
            </a:r>
            <a:r>
              <a:rPr dirty="0" smtClean="0" sz="1950" spc="-35" b="1">
                <a:solidFill>
                  <a:srgbClr val="C00000"/>
                </a:solidFill>
                <a:latin typeface="Cambria"/>
                <a:cs typeface="Cambria"/>
                <a:hlinkClick r:id="rId9"/>
              </a:rPr>
              <a:t>o</a:t>
            </a:r>
            <a:r>
              <a:rPr dirty="0" smtClean="0" sz="1950" spc="5" b="1">
                <a:solidFill>
                  <a:srgbClr val="C00000"/>
                </a:solidFill>
                <a:latin typeface="Cambria"/>
                <a:cs typeface="Cambria"/>
                <a:hlinkClick r:id="rId9"/>
              </a:rPr>
              <a:t>w?id=34752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019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411" rIns="0" bIns="0" rtlCol="0" vert="horz">
            <a:noAutofit/>
          </a:bodyPr>
          <a:lstStyle/>
          <a:p>
            <a:pPr marL="2131695">
              <a:lnSpc>
                <a:spcPts val="4700"/>
              </a:lnSpc>
            </a:pPr>
            <a:r>
              <a:rPr dirty="0" smtClean="0" sz="395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3950" spc="-3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ARNER</a:t>
            </a:r>
            <a:r>
              <a:rPr dirty="0" smtClean="0" sz="3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dirty="0" smtClean="0" sz="3950" spc="-114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3950" spc="-65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OMES</a:t>
            </a:r>
            <a:endParaRPr sz="395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" y="1859279"/>
            <a:ext cx="10058019" cy="485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3154" y="1960524"/>
            <a:ext cx="9312275" cy="37960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65430" indent="0">
              <a:lnSpc>
                <a:spcPct val="101499"/>
              </a:lnSpc>
            </a:pPr>
            <a:r>
              <a:rPr dirty="0" smtClean="0" sz="2600" spc="15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2100" spc="15" b="1">
                <a:solidFill>
                  <a:srgbClr val="C00000"/>
                </a:solidFill>
                <a:latin typeface="Cambria"/>
                <a:cs typeface="Cambria"/>
              </a:rPr>
              <a:t>FTER</a:t>
            </a:r>
            <a:r>
              <a:rPr dirty="0" smtClean="0" sz="2100" spc="12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SU</a:t>
            </a:r>
            <a:r>
              <a:rPr dirty="0" smtClean="0" sz="2100" spc="-35" b="1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CESSFUL</a:t>
            </a:r>
            <a:r>
              <a:rPr dirty="0" smtClean="0" sz="2100" spc="10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200" b="1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2100" spc="-85" b="1">
                <a:solidFill>
                  <a:srgbClr val="C00000"/>
                </a:solidFill>
                <a:latin typeface="Cambria"/>
                <a:cs typeface="Cambria"/>
              </a:rPr>
              <a:t>R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ICI</a:t>
            </a:r>
            <a:r>
              <a:rPr dirty="0" smtClean="0" sz="2100" spc="-200" b="1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dirty="0" smtClean="0" sz="2100" spc="-165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ION</a:t>
            </a:r>
            <a:r>
              <a:rPr dirty="0" smtClean="0" sz="2100" spc="13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IN</a:t>
            </a:r>
            <a:r>
              <a:rPr dirty="0" smtClean="0" sz="2100" spc="114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HIS</a:t>
            </a:r>
            <a:r>
              <a:rPr dirty="0" smtClean="0" sz="2100" spc="12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INTERP</a:t>
            </a:r>
            <a:r>
              <a:rPr dirty="0" smtClean="0" sz="2100" spc="-45" b="1">
                <a:solidFill>
                  <a:srgbClr val="C00000"/>
                </a:solidFill>
                <a:latin typeface="Cambria"/>
                <a:cs typeface="Cambria"/>
              </a:rPr>
              <a:t>R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OFESSIO</a:t>
            </a:r>
            <a:r>
              <a:rPr dirty="0" smtClean="0" sz="2100" spc="-45" b="1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AL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dirty="0" smtClean="0" sz="2100" spc="-50" b="1">
                <a:solidFill>
                  <a:srgbClr val="C00000"/>
                </a:solidFill>
                <a:latin typeface="Cambria"/>
                <a:cs typeface="Cambria"/>
              </a:rPr>
              <a:t>R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OBLEM</a:t>
            </a:r>
            <a:r>
              <a:rPr dirty="0" smtClean="0" sz="2600" spc="0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100" spc="-30" b="1">
                <a:solidFill>
                  <a:srgbClr val="C00000"/>
                </a:solidFill>
                <a:latin typeface="Cambria"/>
                <a:cs typeface="Cambria"/>
              </a:rPr>
              <a:t>B</a:t>
            </a:r>
            <a:r>
              <a:rPr dirty="0" smtClean="0" sz="2100" spc="-30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SE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r>
              <a:rPr dirty="0" smtClean="0" sz="2100" spc="10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dirty="0" smtClean="0" sz="2100" spc="-20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ARNIN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G</a:t>
            </a:r>
            <a:r>
              <a:rPr dirty="0" smtClean="0" sz="2100" spc="12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45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TIVI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-229" b="1">
                <a:solidFill>
                  <a:srgbClr val="C00000"/>
                </a:solidFill>
                <a:latin typeface="Cambria"/>
                <a:cs typeface="Cambria"/>
              </a:rPr>
              <a:t>Y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,</a:t>
            </a:r>
            <a:r>
              <a:rPr dirty="0" smtClean="0" sz="2600" spc="1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TH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114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dirty="0" smtClean="0" sz="2100" spc="-20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ARNE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R</a:t>
            </a:r>
            <a:r>
              <a:rPr dirty="0" smtClean="0" sz="2100" spc="13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WIL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dirty="0" smtClean="0" sz="2100" spc="12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B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11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ABL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114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100" spc="-6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-10" b="1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endParaRPr sz="2600">
              <a:latin typeface="Cambria"/>
              <a:cs typeface="Cambria"/>
            </a:endParaRPr>
          </a:p>
          <a:p>
            <a:pPr>
              <a:lnSpc>
                <a:spcPts val="1400"/>
              </a:lnSpc>
              <a:spcBef>
                <a:spcPts val="10"/>
              </a:spcBef>
            </a:pPr>
            <a:endParaRPr sz="1400"/>
          </a:p>
          <a:p>
            <a:pPr marL="12700" indent="0">
              <a:lnSpc>
                <a:spcPct val="100000"/>
              </a:lnSpc>
              <a:buFont typeface="Cambria"/>
              <a:buChar char="•"/>
              <a:tabLst>
                <a:tab pos="207010" algn="l"/>
              </a:tabLst>
            </a:pPr>
            <a:r>
              <a:rPr dirty="0" smtClean="0" sz="2300" spc="-5">
                <a:latin typeface="Cambria"/>
                <a:cs typeface="Cambria"/>
              </a:rPr>
              <a:t>Collabo</a:t>
            </a:r>
            <a:r>
              <a:rPr dirty="0" smtClean="0" sz="2300" spc="-45">
                <a:latin typeface="Cambria"/>
                <a:cs typeface="Cambria"/>
              </a:rPr>
              <a:t>r</a:t>
            </a:r>
            <a:r>
              <a:rPr dirty="0" smtClean="0" sz="2300" spc="0">
                <a:latin typeface="Cambria"/>
                <a:cs typeface="Cambria"/>
              </a:rPr>
              <a:t>a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e </a:t>
            </a:r>
            <a:r>
              <a:rPr dirty="0" smtClean="0" sz="2300" spc="-5">
                <a:latin typeface="Cambria"/>
                <a:cs typeface="Cambria"/>
              </a:rPr>
              <a:t>a</a:t>
            </a:r>
            <a:r>
              <a:rPr dirty="0" smtClean="0" sz="2300" spc="0">
                <a:latin typeface="Cambria"/>
                <a:cs typeface="Cambria"/>
              </a:rPr>
              <a:t>s a </a:t>
            </a:r>
            <a:r>
              <a:rPr dirty="0" smtClean="0" sz="2300" spc="-5">
                <a:latin typeface="Cambria"/>
                <a:cs typeface="Cambria"/>
              </a:rPr>
              <a:t>membe</a:t>
            </a:r>
            <a:r>
              <a:rPr dirty="0" smtClean="0" sz="2300" spc="0">
                <a:latin typeface="Cambria"/>
                <a:cs typeface="Cambria"/>
              </a:rPr>
              <a:t>r </a:t>
            </a:r>
            <a:r>
              <a:rPr dirty="0" smtClean="0" sz="2300" spc="-5">
                <a:latin typeface="Cambria"/>
                <a:cs typeface="Cambria"/>
              </a:rPr>
              <a:t>o</a:t>
            </a:r>
            <a:r>
              <a:rPr dirty="0" smtClean="0" sz="2300" spc="0">
                <a:latin typeface="Cambria"/>
                <a:cs typeface="Cambria"/>
              </a:rPr>
              <a:t>f </a:t>
            </a:r>
            <a:r>
              <a:rPr dirty="0" smtClean="0" sz="2300" spc="-5">
                <a:latin typeface="Cambria"/>
                <a:cs typeface="Cambria"/>
              </a:rPr>
              <a:t>a</a:t>
            </a:r>
            <a:r>
              <a:rPr dirty="0" smtClean="0" sz="2300" spc="0">
                <a:latin typeface="Cambria"/>
                <a:cs typeface="Cambria"/>
              </a:rPr>
              <a:t>n </a:t>
            </a:r>
            <a:r>
              <a:rPr dirty="0" smtClean="0" sz="2300" spc="-5">
                <a:latin typeface="Cambria"/>
                <a:cs typeface="Cambria"/>
              </a:rPr>
              <a:t>in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-5">
                <a:latin typeface="Cambria"/>
                <a:cs typeface="Cambria"/>
              </a:rPr>
              <a:t>erp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-5">
                <a:latin typeface="Cambria"/>
                <a:cs typeface="Cambria"/>
              </a:rPr>
              <a:t>o</a:t>
            </a:r>
            <a:r>
              <a:rPr dirty="0" smtClean="0" sz="2300" spc="-30">
                <a:latin typeface="Cambria"/>
                <a:cs typeface="Cambria"/>
              </a:rPr>
              <a:t>f</a:t>
            </a:r>
            <a:r>
              <a:rPr dirty="0" smtClean="0" sz="2300" spc="-5">
                <a:latin typeface="Cambria"/>
                <a:cs typeface="Cambria"/>
              </a:rPr>
              <a:t>essiona</a:t>
            </a:r>
            <a:r>
              <a:rPr dirty="0" smtClean="0" sz="2300" spc="0">
                <a:latin typeface="Cambria"/>
                <a:cs typeface="Cambria"/>
              </a:rPr>
              <a:t>l 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-5">
                <a:latin typeface="Cambria"/>
                <a:cs typeface="Cambria"/>
              </a:rPr>
              <a:t>eam.</a:t>
            </a:r>
            <a:endParaRPr sz="2300">
              <a:latin typeface="Cambria"/>
              <a:cs typeface="Cambria"/>
            </a:endParaRPr>
          </a:p>
          <a:p>
            <a:pPr marL="12700" marR="12700" indent="0">
              <a:lnSpc>
                <a:spcPct val="100400"/>
              </a:lnSpc>
              <a:buFont typeface="Cambria"/>
              <a:buChar char="•"/>
              <a:tabLst>
                <a:tab pos="207010" algn="l"/>
              </a:tabLst>
            </a:pPr>
            <a:r>
              <a:rPr dirty="0" smtClean="0" sz="2300">
                <a:latin typeface="Cambria"/>
                <a:cs typeface="Cambria"/>
              </a:rPr>
              <a:t>Choose ef</a:t>
            </a:r>
            <a:r>
              <a:rPr dirty="0" smtClean="0" sz="2300" spc="-30">
                <a:latin typeface="Cambria"/>
                <a:cs typeface="Cambria"/>
              </a:rPr>
              <a:t>f</a:t>
            </a:r>
            <a:r>
              <a:rPr dirty="0" smtClean="0" sz="2300" spc="0">
                <a:latin typeface="Cambria"/>
                <a:cs typeface="Cambria"/>
              </a:rPr>
              <a:t>ect</a:t>
            </a:r>
            <a:r>
              <a:rPr dirty="0" smtClean="0" sz="2300" spc="-50">
                <a:latin typeface="Cambria"/>
                <a:cs typeface="Cambria"/>
              </a:rPr>
              <a:t>i</a:t>
            </a:r>
            <a:r>
              <a:rPr dirty="0" smtClean="0" sz="2300" spc="-45">
                <a:latin typeface="Cambria"/>
                <a:cs typeface="Cambria"/>
              </a:rPr>
              <a:t>v</a:t>
            </a:r>
            <a:r>
              <a:rPr dirty="0" smtClean="0" sz="2300" spc="0">
                <a:latin typeface="Cambria"/>
                <a:cs typeface="Cambria"/>
              </a:rPr>
              <a:t>e</a:t>
            </a:r>
            <a:r>
              <a:rPr dirty="0" smtClean="0" sz="2300" spc="-15">
                <a:latin typeface="Cambria"/>
                <a:cs typeface="Cambria"/>
              </a:rPr>
              <a:t> </a:t>
            </a:r>
            <a:r>
              <a:rPr dirty="0" smtClean="0" sz="2300" spc="0">
                <a:latin typeface="Cambria"/>
                <a:cs typeface="Cambria"/>
              </a:rPr>
              <a:t>communication 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ools and</a:t>
            </a:r>
            <a:r>
              <a:rPr dirty="0" smtClean="0" sz="2300" spc="-15">
                <a:latin typeface="Cambria"/>
                <a:cs typeface="Cambria"/>
              </a:rPr>
              <a:t> 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echniques, includi</a:t>
            </a:r>
            <a:r>
              <a:rPr dirty="0" smtClean="0" sz="2300" spc="-5">
                <a:latin typeface="Cambria"/>
                <a:cs typeface="Cambria"/>
              </a:rPr>
              <a:t>n</a:t>
            </a:r>
            <a:r>
              <a:rPr dirty="0" smtClean="0" sz="2300" spc="0">
                <a:latin typeface="Cambria"/>
                <a:cs typeface="Cambria"/>
              </a:rPr>
              <a:t>g</a:t>
            </a:r>
            <a:r>
              <a:rPr dirty="0" smtClean="0" sz="2300" spc="0">
                <a:latin typeface="Cambria"/>
                <a:cs typeface="Cambria"/>
              </a:rPr>
              <a:t> </a:t>
            </a:r>
            <a:r>
              <a:rPr dirty="0" smtClean="0" sz="2300" spc="-5">
                <a:latin typeface="Cambria"/>
                <a:cs typeface="Cambria"/>
              </a:rPr>
              <a:t>in</a:t>
            </a:r>
            <a:r>
              <a:rPr dirty="0" smtClean="0" sz="2300" spc="-30">
                <a:latin typeface="Cambria"/>
                <a:cs typeface="Cambria"/>
              </a:rPr>
              <a:t>f</a:t>
            </a:r>
            <a:r>
              <a:rPr dirty="0" smtClean="0" sz="2300" spc="-5">
                <a:latin typeface="Cambria"/>
                <a:cs typeface="Cambria"/>
              </a:rPr>
              <a:t>ormatio</a:t>
            </a:r>
            <a:r>
              <a:rPr dirty="0" smtClean="0" sz="2300" spc="0">
                <a:latin typeface="Cambria"/>
                <a:cs typeface="Cambria"/>
              </a:rPr>
              <a:t>n </a:t>
            </a:r>
            <a:r>
              <a:rPr dirty="0" smtClean="0" sz="2300" spc="-25">
                <a:latin typeface="Cambria"/>
                <a:cs typeface="Cambria"/>
              </a:rPr>
              <a:t>s</a:t>
            </a:r>
            <a:r>
              <a:rPr dirty="0" smtClean="0" sz="2300" spc="-25">
                <a:latin typeface="Cambria"/>
                <a:cs typeface="Cambria"/>
              </a:rPr>
              <a:t>y</a:t>
            </a:r>
            <a:r>
              <a:rPr dirty="0" smtClean="0" sz="2300" spc="-5">
                <a:latin typeface="Cambria"/>
                <a:cs typeface="Cambria"/>
              </a:rPr>
              <a:t>s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-5">
                <a:latin typeface="Cambria"/>
                <a:cs typeface="Cambria"/>
              </a:rPr>
              <a:t>em</a:t>
            </a:r>
            <a:r>
              <a:rPr dirty="0" smtClean="0" sz="2300" spc="0">
                <a:latin typeface="Cambria"/>
                <a:cs typeface="Cambria"/>
              </a:rPr>
              <a:t>s </a:t>
            </a:r>
            <a:r>
              <a:rPr dirty="0" smtClean="0" sz="2300" spc="-5">
                <a:latin typeface="Cambria"/>
                <a:cs typeface="Cambria"/>
              </a:rPr>
              <a:t>an</a:t>
            </a:r>
            <a:r>
              <a:rPr dirty="0" smtClean="0" sz="2300" spc="0">
                <a:latin typeface="Cambria"/>
                <a:cs typeface="Cambria"/>
              </a:rPr>
              <a:t>d</a:t>
            </a:r>
            <a:r>
              <a:rPr dirty="0" smtClean="0" sz="2300" spc="-15">
                <a:latin typeface="Cambria"/>
                <a:cs typeface="Cambria"/>
              </a:rPr>
              <a:t> </a:t>
            </a:r>
            <a:r>
              <a:rPr dirty="0" smtClean="0" sz="2300" spc="-5">
                <a:latin typeface="Cambria"/>
                <a:cs typeface="Cambria"/>
              </a:rPr>
              <a:t>communicatio</a:t>
            </a:r>
            <a:r>
              <a:rPr dirty="0" smtClean="0" sz="2300" spc="0">
                <a:latin typeface="Cambria"/>
                <a:cs typeface="Cambria"/>
              </a:rPr>
              <a:t>n 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-5">
                <a:latin typeface="Cambria"/>
                <a:cs typeface="Cambria"/>
              </a:rPr>
              <a:t>echnologies</a:t>
            </a:r>
            <a:r>
              <a:rPr dirty="0" smtClean="0" sz="2300" spc="0">
                <a:latin typeface="Cambria"/>
                <a:cs typeface="Cambria"/>
              </a:rPr>
              <a:t>, 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o </a:t>
            </a:r>
            <a:r>
              <a:rPr dirty="0" smtClean="0" sz="2300" spc="-30">
                <a:latin typeface="Cambria"/>
                <a:cs typeface="Cambria"/>
              </a:rPr>
              <a:t>f</a:t>
            </a:r>
            <a:r>
              <a:rPr dirty="0" smtClean="0" sz="2300" spc="0">
                <a:latin typeface="Cambria"/>
                <a:cs typeface="Cambria"/>
              </a:rPr>
              <a:t>a</a:t>
            </a:r>
            <a:r>
              <a:rPr dirty="0" smtClean="0" sz="2300" spc="-5">
                <a:latin typeface="Cambria"/>
                <a:cs typeface="Cambria"/>
              </a:rPr>
              <a:t>cilit</a:t>
            </a:r>
            <a:r>
              <a:rPr dirty="0" smtClean="0" sz="2300" spc="0">
                <a:latin typeface="Cambria"/>
                <a:cs typeface="Cambria"/>
              </a:rPr>
              <a:t>a</a:t>
            </a:r>
            <a:r>
              <a:rPr dirty="0" smtClean="0" sz="2300" spc="-25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e</a:t>
            </a:r>
            <a:r>
              <a:rPr dirty="0" smtClean="0" sz="2300" spc="-20">
                <a:latin typeface="Cambria"/>
                <a:cs typeface="Cambria"/>
              </a:rPr>
              <a:t> </a:t>
            </a:r>
            <a:r>
              <a:rPr dirty="0" smtClean="0" sz="2300" spc="-5">
                <a:latin typeface="Cambria"/>
                <a:cs typeface="Cambria"/>
              </a:rPr>
              <a:t>s</a:t>
            </a:r>
            <a:r>
              <a:rPr dirty="0" smtClean="0" sz="2300" spc="-25">
                <a:latin typeface="Cambria"/>
                <a:cs typeface="Cambria"/>
              </a:rPr>
              <a:t>e</a:t>
            </a:r>
            <a:r>
              <a:rPr dirty="0" smtClean="0" sz="2300" spc="0">
                <a:latin typeface="Cambria"/>
                <a:cs typeface="Cambria"/>
              </a:rPr>
              <a:t>x</a:t>
            </a:r>
            <a:r>
              <a:rPr dirty="0" smtClean="0" sz="2300" spc="-5">
                <a:latin typeface="Cambria"/>
                <a:cs typeface="Cambria"/>
              </a:rPr>
              <a:t> </a:t>
            </a:r>
            <a:r>
              <a:rPr dirty="0" smtClean="0" sz="2300" spc="0">
                <a:latin typeface="Cambria"/>
                <a:cs typeface="Cambria"/>
              </a:rPr>
              <a:t>and</a:t>
            </a:r>
            <a:r>
              <a:rPr dirty="0" smtClean="0" sz="2300" spc="0">
                <a:latin typeface="Cambria"/>
                <a:cs typeface="Cambria"/>
              </a:rPr>
              <a:t> </a:t>
            </a:r>
            <a:r>
              <a:rPr dirty="0" smtClean="0" sz="2300" spc="-5">
                <a:latin typeface="Cambria"/>
                <a:cs typeface="Cambria"/>
              </a:rPr>
              <a:t>gende</a:t>
            </a:r>
            <a:r>
              <a:rPr dirty="0" smtClean="0" sz="2300" spc="0">
                <a:latin typeface="Cambria"/>
                <a:cs typeface="Cambria"/>
              </a:rPr>
              <a:t>r </a:t>
            </a:r>
            <a:r>
              <a:rPr dirty="0" smtClean="0" sz="2300" spc="-5">
                <a:latin typeface="Cambria"/>
                <a:cs typeface="Cambria"/>
              </a:rPr>
              <a:t>specifi</a:t>
            </a:r>
            <a:r>
              <a:rPr dirty="0" smtClean="0" sz="2300" spc="0">
                <a:latin typeface="Cambria"/>
                <a:cs typeface="Cambria"/>
              </a:rPr>
              <a:t>c </a:t>
            </a:r>
            <a:r>
              <a:rPr dirty="0" smtClean="0" sz="2300" spc="-5">
                <a:latin typeface="Cambria"/>
                <a:cs typeface="Cambria"/>
              </a:rPr>
              <a:t>healt</a:t>
            </a:r>
            <a:r>
              <a:rPr dirty="0" smtClean="0" sz="2300" spc="0">
                <a:latin typeface="Cambria"/>
                <a:cs typeface="Cambria"/>
              </a:rPr>
              <a:t>h </a:t>
            </a:r>
            <a:r>
              <a:rPr dirty="0" smtClean="0" sz="2300" spc="-5">
                <a:latin typeface="Cambria"/>
                <a:cs typeface="Cambria"/>
              </a:rPr>
              <a:t>discussions.</a:t>
            </a:r>
            <a:endParaRPr sz="2300">
              <a:latin typeface="Cambria"/>
              <a:cs typeface="Cambria"/>
            </a:endParaRPr>
          </a:p>
          <a:p>
            <a:pPr marL="12700" marR="710565" indent="0">
              <a:lnSpc>
                <a:spcPct val="100400"/>
              </a:lnSpc>
              <a:buFont typeface="Cambria"/>
              <a:buChar char="•"/>
              <a:tabLst>
                <a:tab pos="207010" algn="l"/>
              </a:tabLst>
            </a:pPr>
            <a:r>
              <a:rPr dirty="0" smtClean="0" sz="2300" spc="-5">
                <a:latin typeface="Cambria"/>
                <a:cs typeface="Cambria"/>
              </a:rPr>
              <a:t>En</a:t>
            </a:r>
            <a:r>
              <a:rPr dirty="0" smtClean="0" sz="2300" spc="-20">
                <a:latin typeface="Cambria"/>
                <a:cs typeface="Cambria"/>
              </a:rPr>
              <a:t>g</a:t>
            </a:r>
            <a:r>
              <a:rPr dirty="0" smtClean="0" sz="2300" spc="0">
                <a:latin typeface="Cambria"/>
                <a:cs typeface="Cambria"/>
              </a:rPr>
              <a:t>a</a:t>
            </a:r>
            <a:r>
              <a:rPr dirty="0" smtClean="0" sz="2300" spc="-5">
                <a:latin typeface="Cambria"/>
                <a:cs typeface="Cambria"/>
              </a:rPr>
              <a:t>g</a:t>
            </a:r>
            <a:r>
              <a:rPr dirty="0" smtClean="0" sz="2300" spc="0">
                <a:latin typeface="Cambria"/>
                <a:cs typeface="Cambria"/>
              </a:rPr>
              <a:t>e </a:t>
            </a:r>
            <a:r>
              <a:rPr dirty="0" smtClean="0" sz="2300" spc="-5">
                <a:latin typeface="Cambria"/>
                <a:cs typeface="Cambria"/>
              </a:rPr>
              <a:t>othe</a:t>
            </a:r>
            <a:r>
              <a:rPr dirty="0" smtClean="0" sz="2300" spc="0">
                <a:latin typeface="Cambria"/>
                <a:cs typeface="Cambria"/>
              </a:rPr>
              <a:t>r</a:t>
            </a:r>
            <a:r>
              <a:rPr dirty="0" smtClean="0" sz="2300" spc="15">
                <a:latin typeface="Cambria"/>
                <a:cs typeface="Cambria"/>
              </a:rPr>
              <a:t> </a:t>
            </a:r>
            <a:r>
              <a:rPr dirty="0" smtClean="0" sz="2300" spc="-5">
                <a:latin typeface="Cambria"/>
                <a:cs typeface="Cambria"/>
              </a:rPr>
              <a:t>healt</a:t>
            </a:r>
            <a:r>
              <a:rPr dirty="0" smtClean="0" sz="2300" spc="0">
                <a:latin typeface="Cambria"/>
                <a:cs typeface="Cambria"/>
              </a:rPr>
              <a:t>h </a:t>
            </a:r>
            <a:r>
              <a:rPr dirty="0" smtClean="0" sz="2300" spc="-5">
                <a:latin typeface="Cambria"/>
                <a:cs typeface="Cambria"/>
              </a:rPr>
              <a:t>p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-5">
                <a:latin typeface="Cambria"/>
                <a:cs typeface="Cambria"/>
              </a:rPr>
              <a:t>o</a:t>
            </a:r>
            <a:r>
              <a:rPr dirty="0" smtClean="0" sz="2300" spc="-30">
                <a:latin typeface="Cambria"/>
                <a:cs typeface="Cambria"/>
              </a:rPr>
              <a:t>f</a:t>
            </a:r>
            <a:r>
              <a:rPr dirty="0" smtClean="0" sz="2300" spc="-5">
                <a:latin typeface="Cambria"/>
                <a:cs typeface="Cambria"/>
              </a:rPr>
              <a:t>essional</a:t>
            </a:r>
            <a:r>
              <a:rPr dirty="0" smtClean="0" sz="2300" spc="0">
                <a:latin typeface="Cambria"/>
                <a:cs typeface="Cambria"/>
              </a:rPr>
              <a:t>s – a</a:t>
            </a:r>
            <a:r>
              <a:rPr dirty="0" smtClean="0" sz="2300" spc="-5">
                <a:latin typeface="Cambria"/>
                <a:cs typeface="Cambria"/>
              </a:rPr>
              <a:t>pp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-5">
                <a:latin typeface="Cambria"/>
                <a:cs typeface="Cambria"/>
              </a:rPr>
              <a:t>opria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e</a:t>
            </a:r>
            <a:r>
              <a:rPr dirty="0" smtClean="0" sz="2300" spc="15">
                <a:latin typeface="Cambria"/>
                <a:cs typeface="Cambria"/>
              </a:rPr>
              <a:t> 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o</a:t>
            </a:r>
            <a:r>
              <a:rPr dirty="0" smtClean="0" sz="2300" spc="-5">
                <a:latin typeface="Cambria"/>
                <a:cs typeface="Cambria"/>
              </a:rPr>
              <a:t> th</a:t>
            </a:r>
            <a:r>
              <a:rPr dirty="0" smtClean="0" sz="2300" spc="0">
                <a:latin typeface="Cambria"/>
                <a:cs typeface="Cambria"/>
              </a:rPr>
              <a:t>e </a:t>
            </a:r>
            <a:r>
              <a:rPr dirty="0" smtClean="0" sz="2300" spc="-5">
                <a:latin typeface="Cambria"/>
                <a:cs typeface="Cambria"/>
              </a:rPr>
              <a:t>specif</a:t>
            </a:r>
            <a:r>
              <a:rPr dirty="0" smtClean="0" sz="2300" spc="-10">
                <a:latin typeface="Cambria"/>
                <a:cs typeface="Cambria"/>
              </a:rPr>
              <a:t>i</a:t>
            </a:r>
            <a:r>
              <a:rPr dirty="0" smtClean="0" sz="2300" spc="0">
                <a:latin typeface="Cambria"/>
                <a:cs typeface="Cambria"/>
              </a:rPr>
              <a:t>c </a:t>
            </a:r>
            <a:r>
              <a:rPr dirty="0" smtClean="0" sz="2300" spc="-5">
                <a:latin typeface="Cambria"/>
                <a:cs typeface="Cambria"/>
              </a:rPr>
              <a:t>ca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0">
                <a:latin typeface="Cambria"/>
                <a:cs typeface="Cambria"/>
              </a:rPr>
              <a:t>e</a:t>
            </a:r>
            <a:r>
              <a:rPr dirty="0" smtClean="0" sz="2300" spc="0">
                <a:latin typeface="Cambria"/>
                <a:cs typeface="Cambria"/>
              </a:rPr>
              <a:t> </a:t>
            </a:r>
            <a:r>
              <a:rPr dirty="0" smtClean="0" sz="2300" spc="-5">
                <a:latin typeface="Cambria"/>
                <a:cs typeface="Cambria"/>
              </a:rPr>
              <a:t>situatio</a:t>
            </a:r>
            <a:r>
              <a:rPr dirty="0" smtClean="0" sz="2300" spc="0">
                <a:latin typeface="Cambria"/>
                <a:cs typeface="Cambria"/>
              </a:rPr>
              <a:t>n – in </a:t>
            </a:r>
            <a:r>
              <a:rPr dirty="0" smtClean="0" sz="2300" spc="-5">
                <a:latin typeface="Cambria"/>
                <a:cs typeface="Cambria"/>
              </a:rPr>
              <a:t>sha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0">
                <a:latin typeface="Cambria"/>
                <a:cs typeface="Cambria"/>
              </a:rPr>
              <a:t>ed </a:t>
            </a:r>
            <a:r>
              <a:rPr dirty="0" smtClean="0" sz="2300" spc="-5">
                <a:latin typeface="Cambria"/>
                <a:cs typeface="Cambria"/>
              </a:rPr>
              <a:t>patient‐cen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-5">
                <a:latin typeface="Cambria"/>
                <a:cs typeface="Cambria"/>
              </a:rPr>
              <a:t>e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-5">
                <a:latin typeface="Cambria"/>
                <a:cs typeface="Cambria"/>
              </a:rPr>
              <a:t>e</a:t>
            </a:r>
            <a:r>
              <a:rPr dirty="0" smtClean="0" sz="2300" spc="0">
                <a:latin typeface="Cambria"/>
                <a:cs typeface="Cambria"/>
              </a:rPr>
              <a:t>d</a:t>
            </a:r>
            <a:r>
              <a:rPr dirty="0" smtClean="0" sz="2300" spc="-15">
                <a:latin typeface="Cambria"/>
                <a:cs typeface="Cambria"/>
              </a:rPr>
              <a:t> </a:t>
            </a:r>
            <a:r>
              <a:rPr dirty="0" smtClean="0" sz="2300" spc="-5">
                <a:latin typeface="Cambria"/>
                <a:cs typeface="Cambria"/>
              </a:rPr>
              <a:t>p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-5">
                <a:latin typeface="Cambria"/>
                <a:cs typeface="Cambria"/>
              </a:rPr>
              <a:t>oblem‐so</a:t>
            </a:r>
            <a:r>
              <a:rPr dirty="0" smtClean="0" sz="2300" spc="-45">
                <a:latin typeface="Cambria"/>
                <a:cs typeface="Cambria"/>
              </a:rPr>
              <a:t>l</a:t>
            </a:r>
            <a:r>
              <a:rPr dirty="0" smtClean="0" sz="2300" spc="-5">
                <a:latin typeface="Cambria"/>
                <a:cs typeface="Cambria"/>
              </a:rPr>
              <a:t>ving.</a:t>
            </a:r>
            <a:endParaRPr sz="2300">
              <a:latin typeface="Cambria"/>
              <a:cs typeface="Cambria"/>
            </a:endParaRPr>
          </a:p>
          <a:p>
            <a:pPr marL="12700" marR="1310640" indent="0">
              <a:lnSpc>
                <a:spcPct val="100400"/>
              </a:lnSpc>
              <a:buFont typeface="Cambria"/>
              <a:buChar char="•"/>
              <a:tabLst>
                <a:tab pos="206375" algn="l"/>
              </a:tabLst>
            </a:pPr>
            <a:r>
              <a:rPr dirty="0" smtClean="0" sz="2300" spc="-5">
                <a:latin typeface="Cambria"/>
                <a:cs typeface="Cambria"/>
              </a:rPr>
              <a:t>In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e</a:t>
            </a:r>
            <a:r>
              <a:rPr dirty="0" smtClean="0" sz="2300" spc="-5">
                <a:latin typeface="Cambria"/>
                <a:cs typeface="Cambria"/>
              </a:rPr>
              <a:t>g</a:t>
            </a:r>
            <a:r>
              <a:rPr dirty="0" smtClean="0" sz="2300" spc="-45">
                <a:latin typeface="Cambria"/>
                <a:cs typeface="Cambria"/>
              </a:rPr>
              <a:t>r</a:t>
            </a:r>
            <a:r>
              <a:rPr dirty="0" smtClean="0" sz="2300" spc="-5">
                <a:latin typeface="Cambria"/>
                <a:cs typeface="Cambria"/>
              </a:rPr>
              <a:t>a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e </a:t>
            </a:r>
            <a:r>
              <a:rPr dirty="0" smtClean="0" sz="2300" spc="-5">
                <a:latin typeface="Cambria"/>
                <a:cs typeface="Cambria"/>
              </a:rPr>
              <a:t>s</a:t>
            </a:r>
            <a:r>
              <a:rPr dirty="0" smtClean="0" sz="2300" spc="-30">
                <a:latin typeface="Cambria"/>
                <a:cs typeface="Cambria"/>
              </a:rPr>
              <a:t>e</a:t>
            </a:r>
            <a:r>
              <a:rPr dirty="0" smtClean="0" sz="2300" spc="0">
                <a:latin typeface="Cambria"/>
                <a:cs typeface="Cambria"/>
              </a:rPr>
              <a:t>x </a:t>
            </a:r>
            <a:r>
              <a:rPr dirty="0" smtClean="0" sz="2300" spc="-5">
                <a:latin typeface="Cambria"/>
                <a:cs typeface="Cambria"/>
              </a:rPr>
              <a:t>an</a:t>
            </a:r>
            <a:r>
              <a:rPr dirty="0" smtClean="0" sz="2300" spc="0">
                <a:latin typeface="Cambria"/>
                <a:cs typeface="Cambria"/>
              </a:rPr>
              <a:t>d </a:t>
            </a:r>
            <a:r>
              <a:rPr dirty="0" smtClean="0" sz="2300" spc="-5">
                <a:latin typeface="Cambria"/>
                <a:cs typeface="Cambria"/>
              </a:rPr>
              <a:t>gende</a:t>
            </a:r>
            <a:r>
              <a:rPr dirty="0" smtClean="0" sz="2300" spc="0">
                <a:latin typeface="Cambria"/>
                <a:cs typeface="Cambria"/>
              </a:rPr>
              <a:t>r </a:t>
            </a:r>
            <a:r>
              <a:rPr dirty="0" smtClean="0" sz="2300" spc="-5">
                <a:latin typeface="Cambria"/>
                <a:cs typeface="Cambria"/>
              </a:rPr>
              <a:t>specifi</a:t>
            </a:r>
            <a:r>
              <a:rPr dirty="0" smtClean="0" sz="2300" spc="0">
                <a:latin typeface="Cambria"/>
                <a:cs typeface="Cambria"/>
              </a:rPr>
              <a:t>c </a:t>
            </a:r>
            <a:r>
              <a:rPr dirty="0" smtClean="0" sz="2300" spc="-5">
                <a:latin typeface="Cambria"/>
                <a:cs typeface="Cambria"/>
              </a:rPr>
              <a:t>healt</a:t>
            </a:r>
            <a:r>
              <a:rPr dirty="0" smtClean="0" sz="2300" spc="0">
                <a:latin typeface="Cambria"/>
                <a:cs typeface="Cambria"/>
              </a:rPr>
              <a:t>h </a:t>
            </a:r>
            <a:r>
              <a:rPr dirty="0" smtClean="0" sz="2300" spc="-5">
                <a:latin typeface="Cambria"/>
                <a:cs typeface="Cambria"/>
              </a:rPr>
              <a:t>wit</a:t>
            </a:r>
            <a:r>
              <a:rPr dirty="0" smtClean="0" sz="2300" spc="0">
                <a:latin typeface="Cambria"/>
                <a:cs typeface="Cambria"/>
              </a:rPr>
              <a:t>h </a:t>
            </a:r>
            <a:r>
              <a:rPr dirty="0" smtClean="0" sz="2300" spc="-5">
                <a:latin typeface="Cambria"/>
                <a:cs typeface="Cambria"/>
              </a:rPr>
              <a:t>in</a:t>
            </a:r>
            <a:r>
              <a:rPr dirty="0" smtClean="0" sz="2300" spc="-20">
                <a:latin typeface="Cambria"/>
                <a:cs typeface="Cambria"/>
              </a:rPr>
              <a:t>t</a:t>
            </a:r>
            <a:r>
              <a:rPr dirty="0" smtClean="0" sz="2300" spc="0">
                <a:latin typeface="Cambria"/>
                <a:cs typeface="Cambria"/>
              </a:rPr>
              <a:t>e</a:t>
            </a:r>
            <a:r>
              <a:rPr dirty="0" smtClean="0" sz="2300" spc="-5">
                <a:latin typeface="Cambria"/>
                <a:cs typeface="Cambria"/>
              </a:rPr>
              <a:t>rp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-5">
                <a:latin typeface="Cambria"/>
                <a:cs typeface="Cambria"/>
              </a:rPr>
              <a:t>o</a:t>
            </a:r>
            <a:r>
              <a:rPr dirty="0" smtClean="0" sz="2300" spc="-30">
                <a:latin typeface="Cambria"/>
                <a:cs typeface="Cambria"/>
              </a:rPr>
              <a:t>f</a:t>
            </a:r>
            <a:r>
              <a:rPr dirty="0" smtClean="0" sz="2300" spc="0">
                <a:latin typeface="Cambria"/>
                <a:cs typeface="Cambria"/>
              </a:rPr>
              <a:t>e</a:t>
            </a:r>
            <a:r>
              <a:rPr dirty="0" smtClean="0" sz="2300" spc="-5">
                <a:latin typeface="Cambria"/>
                <a:cs typeface="Cambria"/>
              </a:rPr>
              <a:t>ssio</a:t>
            </a:r>
            <a:r>
              <a:rPr dirty="0" smtClean="0" sz="2300" spc="0">
                <a:latin typeface="Cambria"/>
                <a:cs typeface="Cambria"/>
              </a:rPr>
              <a:t>nal</a:t>
            </a:r>
            <a:r>
              <a:rPr dirty="0" smtClean="0" sz="2300" spc="0">
                <a:latin typeface="Cambria"/>
                <a:cs typeface="Cambria"/>
              </a:rPr>
              <a:t> healthca</a:t>
            </a:r>
            <a:r>
              <a:rPr dirty="0" smtClean="0" sz="2300" spc="-40">
                <a:latin typeface="Cambria"/>
                <a:cs typeface="Cambria"/>
              </a:rPr>
              <a:t>r</a:t>
            </a:r>
            <a:r>
              <a:rPr dirty="0" smtClean="0" sz="2300" spc="0">
                <a:latin typeface="Cambria"/>
                <a:cs typeface="Cambria"/>
              </a:rPr>
              <a:t>e del</a:t>
            </a:r>
            <a:r>
              <a:rPr dirty="0" smtClean="0" sz="2300" spc="-50">
                <a:latin typeface="Cambria"/>
                <a:cs typeface="Cambria"/>
              </a:rPr>
              <a:t>i</a:t>
            </a:r>
            <a:r>
              <a:rPr dirty="0" smtClean="0" sz="2300" spc="-45">
                <a:latin typeface="Cambria"/>
                <a:cs typeface="Cambria"/>
              </a:rPr>
              <a:t>v</a:t>
            </a:r>
            <a:r>
              <a:rPr dirty="0" smtClean="0" sz="2300" spc="0">
                <a:latin typeface="Cambria"/>
                <a:cs typeface="Cambria"/>
              </a:rPr>
              <a:t>er</a:t>
            </a:r>
            <a:r>
              <a:rPr dirty="0" smtClean="0" sz="2300" spc="-195">
                <a:latin typeface="Cambria"/>
                <a:cs typeface="Cambria"/>
              </a:rPr>
              <a:t>y</a:t>
            </a:r>
            <a:r>
              <a:rPr dirty="0" smtClean="0" sz="2300" spc="0">
                <a:latin typeface="Cambria"/>
                <a:cs typeface="Cambria"/>
              </a:rPr>
              <a:t>.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515620">
              <a:lnSpc>
                <a:spcPts val="4290"/>
              </a:lnSpc>
            </a:pPr>
            <a:r>
              <a:rPr dirty="0" smtClean="0" sz="3600" b="1">
                <a:solidFill>
                  <a:srgbClr val="FFFFFF"/>
                </a:solidFill>
                <a:latin typeface="Cambria"/>
                <a:cs typeface="Cambria"/>
              </a:rPr>
              <a:t>WH</a:t>
            </a:r>
            <a:r>
              <a:rPr dirty="0" smtClean="0" sz="3600" spc="-30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600" spc="0" b="1">
                <a:solidFill>
                  <a:srgbClr val="FFFFFF"/>
                </a:solidFill>
                <a:latin typeface="Cambria"/>
                <a:cs typeface="Cambria"/>
              </a:rPr>
              <a:t>T IS</a:t>
            </a:r>
            <a:r>
              <a:rPr dirty="0" smtClean="0" sz="360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600" spc="-5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3600" spc="-8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3600" spc="-5" b="1">
                <a:solidFill>
                  <a:srgbClr val="FFFFFF"/>
                </a:solidFill>
                <a:latin typeface="Cambria"/>
                <a:cs typeface="Cambria"/>
              </a:rPr>
              <a:t>OBLEM</a:t>
            </a:r>
            <a:r>
              <a:rPr dirty="0" smtClean="0" sz="36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3600" spc="-50" b="1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dirty="0" smtClean="0" sz="3600" spc="-4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600" spc="-5" b="1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dirty="0" smtClean="0" sz="3600" spc="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360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600" spc="-5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3600" spc="-2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3600" spc="-5" b="1">
                <a:solidFill>
                  <a:srgbClr val="FFFFFF"/>
                </a:solidFill>
                <a:latin typeface="Cambria"/>
                <a:cs typeface="Cambria"/>
              </a:rPr>
              <a:t>ARNING?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03" y="6028944"/>
            <a:ext cx="4937759" cy="686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0103" y="5166359"/>
            <a:ext cx="4937759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0103" y="4303776"/>
            <a:ext cx="4980432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103" y="3441191"/>
            <a:ext cx="4937759" cy="923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103" y="2578607"/>
            <a:ext cx="4937759" cy="923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0103" y="1755648"/>
            <a:ext cx="4937759" cy="880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6661" y="1895602"/>
            <a:ext cx="4643120" cy="4704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700" spc="-40" b="1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dirty="0" smtClean="0" sz="1700" spc="-45" b="1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clinica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oblem.</a:t>
            </a:r>
            <a:endParaRPr sz="17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1"/>
              </a:spcBef>
            </a:pPr>
            <a:endParaRPr sz="1100"/>
          </a:p>
          <a:p>
            <a:pPr algn="ctr" marL="321945" marR="323850">
              <a:lnSpc>
                <a:spcPts val="1820"/>
              </a:lnSpc>
            </a:pP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mtClean="0" sz="1700" spc="-20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rmin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kn</a:t>
            </a:r>
            <a:r>
              <a:rPr dirty="0" smtClean="0" sz="1700" spc="-30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ledg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40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nee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10" b="1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dirty="0" smtClean="0" sz="1700" spc="-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understand/so</a:t>
            </a:r>
            <a:r>
              <a:rPr dirty="0" smtClean="0" sz="1700" spc="-4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700" spc="-45" b="1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oblem.</a:t>
            </a:r>
            <a:endParaRPr sz="17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4"/>
              </a:spcBef>
            </a:pPr>
            <a:endParaRPr sz="1100"/>
          </a:p>
          <a:p>
            <a:pPr algn="ctr" marL="281305" marR="280670" indent="0">
              <a:lnSpc>
                <a:spcPts val="1820"/>
              </a:lnSpc>
            </a:pP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Identif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sha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best</a:t>
            </a:r>
            <a:r>
              <a:rPr dirty="0" smtClean="0" sz="17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-10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 obtaining</a:t>
            </a:r>
            <a:r>
              <a:rPr dirty="0" smtClean="0" sz="17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neede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information.</a:t>
            </a:r>
            <a:endParaRPr sz="17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4"/>
              </a:spcBef>
            </a:pPr>
            <a:endParaRPr sz="1100"/>
          </a:p>
          <a:p>
            <a:pPr algn="ctr" marL="12700" marR="12700" indent="0">
              <a:lnSpc>
                <a:spcPts val="1820"/>
              </a:lnSpc>
            </a:pP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ollabo</a:t>
            </a:r>
            <a:r>
              <a:rPr dirty="0" smtClean="0" sz="17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dirty="0" smtClean="0" sz="17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40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our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-10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700" spc="-10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qui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the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kn</a:t>
            </a:r>
            <a:r>
              <a:rPr dirty="0" smtClean="0" sz="1700" spc="-30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ledg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40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need.</a:t>
            </a:r>
            <a:endParaRPr sz="17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8"/>
              </a:spcBef>
            </a:pPr>
            <a:endParaRPr sz="1100"/>
          </a:p>
          <a:p>
            <a:pPr algn="ctr" marL="150495" marR="149225" indent="0">
              <a:lnSpc>
                <a:spcPts val="1820"/>
              </a:lnSpc>
            </a:pP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pp</a:t>
            </a:r>
            <a:r>
              <a:rPr dirty="0" smtClean="0" sz="1700" spc="-4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information</a:t>
            </a:r>
            <a:r>
              <a:rPr dirty="0" smtClean="0" sz="17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bac</a:t>
            </a: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oblem.</a:t>
            </a:r>
            <a:endParaRPr sz="17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3"/>
              </a:spcBef>
            </a:pPr>
            <a:endParaRPr sz="1100"/>
          </a:p>
          <a:p>
            <a:pPr algn="ctr" marL="120014" marR="119380" indent="0">
              <a:lnSpc>
                <a:spcPts val="1820"/>
              </a:lnSpc>
            </a:pP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ollabo</a:t>
            </a:r>
            <a:r>
              <a:rPr dirty="0" smtClean="0" sz="17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dirty="0" smtClean="0" sz="17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40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our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20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am</a:t>
            </a: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-1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0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700" spc="25" b="1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20" b="1">
                <a:solidFill>
                  <a:srgbClr val="FFFFFF"/>
                </a:solidFill>
                <a:latin typeface="Cambria"/>
                <a:cs typeface="Cambria"/>
              </a:rPr>
              <a:t>up</a:t>
            </a:r>
            <a:r>
              <a:rPr dirty="0" smtClean="0" sz="17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700" spc="15" b="1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dirty="0" smtClean="0" sz="1700" spc="10" b="1">
                <a:solidFill>
                  <a:srgbClr val="FFFFFF"/>
                </a:solidFill>
                <a:latin typeface="Cambria"/>
                <a:cs typeface="Cambria"/>
              </a:rPr>
              <a:t> solutions.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47488" y="1731263"/>
            <a:ext cx="4956047" cy="7711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071871" y="2496311"/>
            <a:ext cx="4919471" cy="1021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71871" y="3749040"/>
            <a:ext cx="4931664" cy="908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594868" y="1835404"/>
            <a:ext cx="4070985" cy="2644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40790" marR="403860" indent="-630555">
              <a:lnSpc>
                <a:spcPts val="1960"/>
              </a:lnSpc>
            </a:pP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Learne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800" spc="-30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-2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8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act</a:t>
            </a:r>
            <a:r>
              <a:rPr dirty="0" smtClean="0" sz="1800" spc="-50" b="1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dirty="0" smtClean="0" sz="1800" spc="-55" b="1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oblem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so</a:t>
            </a:r>
            <a:r>
              <a:rPr dirty="0" smtClean="0" sz="1800" spc="-5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vin</a:t>
            </a:r>
            <a:r>
              <a:rPr dirty="0" smtClean="0" sz="1800" spc="25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6"/>
              </a:spcBef>
            </a:pPr>
            <a:endParaRPr sz="1000"/>
          </a:p>
          <a:p>
            <a:pPr algn="ctr" marL="20955" marR="12700" indent="0">
              <a:lnSpc>
                <a:spcPct val="90700"/>
              </a:lnSpc>
            </a:pP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Learnin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th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10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dirty="0" smtClean="0" sz="1800" spc="-15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gemen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 authenti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hi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dirty="0" smtClean="0" sz="1800" spc="-5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8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800" spc="-3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-45" b="1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clinical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 p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oblem.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L="12700" marR="48260" indent="635">
              <a:lnSpc>
                <a:spcPts val="2140"/>
              </a:lnSpc>
            </a:pP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Safe</a:t>
            </a:r>
            <a:r>
              <a:rPr dirty="0" smtClean="0" sz="195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ope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clima</a:t>
            </a:r>
            <a:r>
              <a:rPr dirty="0" smtClean="0" sz="1950" spc="-2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95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2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95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sha</a:t>
            </a:r>
            <a:r>
              <a:rPr dirty="0" smtClean="0" sz="1950" spc="-3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95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learn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abou</a:t>
            </a:r>
            <a:r>
              <a:rPr dirty="0" smtClean="0" sz="1950" spc="3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dirty="0" smtClean="0" sz="1950" spc="-3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om,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others.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1871" y="5047488"/>
            <a:ext cx="4986528" cy="8138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071871" y="5943600"/>
            <a:ext cx="4986527" cy="7711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44902" y="5192776"/>
            <a:ext cx="4583430" cy="1359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270">
              <a:lnSpc>
                <a:spcPts val="1960"/>
              </a:lnSpc>
            </a:pP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omo</a:t>
            </a:r>
            <a:r>
              <a:rPr dirty="0" smtClean="0" sz="1800" spc="-2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clinica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800" spc="30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oblem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so</a:t>
            </a:r>
            <a:r>
              <a:rPr dirty="0" smtClean="0" sz="1800" spc="-50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dirty="0" smtClean="0" sz="1800" spc="25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 an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clinica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decisio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ma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skills.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L="19050" marR="58419" indent="0">
              <a:lnSpc>
                <a:spcPts val="1960"/>
              </a:lnSpc>
            </a:pPr>
            <a:r>
              <a:rPr dirty="0" smtClean="0" sz="1800" spc="-85" b="1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dirty="0" smtClean="0" sz="1800" spc="10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800" spc="-20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8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800" spc="10" b="1">
                <a:solidFill>
                  <a:srgbClr val="FFFFFF"/>
                </a:solidFill>
                <a:latin typeface="Cambria"/>
                <a:cs typeface="Cambria"/>
              </a:rPr>
              <a:t>ommunicat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on,</a:t>
            </a:r>
            <a:r>
              <a:rPr dirty="0" smtClean="0" sz="18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15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1800" spc="10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llabo</a:t>
            </a:r>
            <a:r>
              <a:rPr dirty="0" smtClean="0" sz="1800" spc="-3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ation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mtClean="0" sz="180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800" spc="-2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800" spc="-40" b="1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800" spc="-35" b="1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dirty="0" smtClean="0" sz="1800" spc="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mtClean="0" sz="1800" spc="0" b="1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019" cy="133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8363" rIns="0" bIns="0" rtlCol="0" vert="horz">
            <a:noAutofit/>
          </a:bodyPr>
          <a:lstStyle/>
          <a:p>
            <a:pPr marL="1072515">
              <a:lnSpc>
                <a:spcPts val="4700"/>
              </a:lnSpc>
            </a:pPr>
            <a:r>
              <a:rPr dirty="0" smtClean="0" sz="3950" b="1">
                <a:solidFill>
                  <a:srgbClr val="FFFFFF"/>
                </a:solidFill>
                <a:latin typeface="Cambria"/>
                <a:cs typeface="Cambria"/>
              </a:rPr>
              <a:t>2016</a:t>
            </a:r>
            <a:r>
              <a:rPr dirty="0" smtClean="0" sz="395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SPRING IPE</a:t>
            </a:r>
            <a:r>
              <a:rPr dirty="0" smtClean="0" sz="3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-145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3950" spc="-29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3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-8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dirty="0" smtClean="0" sz="3950" spc="-145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endParaRPr sz="395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" y="1883664"/>
            <a:ext cx="10058019" cy="4831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561079">
              <a:lnSpc>
                <a:spcPct val="100000"/>
              </a:lnSpc>
            </a:pP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9:00</a:t>
            </a:r>
            <a:r>
              <a:rPr dirty="0" smtClean="0" sz="265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9:20:</a:t>
            </a: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-145" b="1">
                <a:latin typeface="Cambria"/>
                <a:cs typeface="Cambria"/>
              </a:rPr>
              <a:t>W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l</a:t>
            </a:r>
            <a:r>
              <a:rPr dirty="0" smtClean="0" sz="2300" spc="-15" b="1">
                <a:latin typeface="Cambria"/>
                <a:cs typeface="Cambria"/>
              </a:rPr>
              <a:t>c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me</a:t>
            </a:r>
            <a:r>
              <a:rPr dirty="0" smtClean="0" sz="2300" spc="-5" b="1">
                <a:latin typeface="Cambria"/>
                <a:cs typeface="Cambria"/>
              </a:rPr>
              <a:t> an</a:t>
            </a:r>
            <a:r>
              <a:rPr dirty="0" smtClean="0" sz="2300" spc="0" b="1">
                <a:latin typeface="Cambria"/>
                <a:cs typeface="Cambria"/>
              </a:rPr>
              <a:t>d Int</a:t>
            </a:r>
            <a:r>
              <a:rPr dirty="0" smtClean="0" sz="2300" spc="-35" b="1">
                <a:latin typeface="Cambria"/>
                <a:cs typeface="Cambria"/>
              </a:rPr>
              <a:t>r</a:t>
            </a:r>
            <a:r>
              <a:rPr dirty="0" smtClean="0" sz="2300" spc="0" b="1">
                <a:latin typeface="Cambria"/>
                <a:cs typeface="Cambria"/>
              </a:rPr>
              <a:t>oduction</a:t>
            </a:r>
            <a:endParaRPr sz="2300">
              <a:latin typeface="Cambria"/>
              <a:cs typeface="Cambria"/>
            </a:endParaRPr>
          </a:p>
          <a:p>
            <a:pPr marL="3561079" marR="12700" indent="0">
              <a:lnSpc>
                <a:spcPts val="2840"/>
              </a:lnSpc>
              <a:spcBef>
                <a:spcPts val="365"/>
              </a:spcBef>
            </a:pP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9:20</a:t>
            </a:r>
            <a:r>
              <a:rPr dirty="0" smtClean="0" sz="265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9:30:</a:t>
            </a: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-204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m B</a:t>
            </a:r>
            <a:r>
              <a:rPr dirty="0" smtClean="0" sz="2300" spc="-40" b="1">
                <a:latin typeface="Cambria"/>
                <a:cs typeface="Cambria"/>
              </a:rPr>
              <a:t>r</a:t>
            </a:r>
            <a:r>
              <a:rPr dirty="0" smtClean="0" sz="2300" spc="0" b="1">
                <a:latin typeface="Cambria"/>
                <a:cs typeface="Cambria"/>
              </a:rPr>
              <a:t>eak</a:t>
            </a:r>
            <a:r>
              <a:rPr dirty="0" smtClean="0" sz="2300" spc="0" b="1">
                <a:latin typeface="Cambria"/>
                <a:cs typeface="Cambria"/>
              </a:rPr>
              <a:t>‐</a:t>
            </a:r>
            <a:r>
              <a:rPr dirty="0" smtClean="0" sz="2300" spc="0" b="1">
                <a:latin typeface="Cambria"/>
                <a:cs typeface="Cambria"/>
              </a:rPr>
              <a:t>Out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an</a:t>
            </a:r>
            <a:r>
              <a:rPr dirty="0" smtClean="0" sz="2300" spc="0" b="1">
                <a:latin typeface="Cambria"/>
                <a:cs typeface="Cambria"/>
              </a:rPr>
              <a:t>d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-20" b="1">
                <a:latin typeface="Cambria"/>
                <a:cs typeface="Cambria"/>
              </a:rPr>
              <a:t>C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mpletion</a:t>
            </a:r>
            <a:r>
              <a:rPr dirty="0" smtClean="0" sz="2300" spc="0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f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Student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P</a:t>
            </a:r>
            <a:r>
              <a:rPr dirty="0" smtClean="0" sz="2300" spc="-35" b="1">
                <a:latin typeface="Cambria"/>
                <a:cs typeface="Cambria"/>
              </a:rPr>
              <a:t>r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‐</a:t>
            </a:r>
            <a:r>
              <a:rPr dirty="0" smtClean="0" sz="2300" spc="-204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sts</a:t>
            </a:r>
            <a:r>
              <a:rPr dirty="0" smtClean="0" sz="2300" spc="-10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(</a:t>
            </a:r>
            <a:r>
              <a:rPr dirty="0" smtClean="0" sz="2300" spc="-50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CB</a:t>
            </a:r>
            <a:r>
              <a:rPr dirty="0" smtClean="0" sz="2300" spc="-1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26</a:t>
            </a:r>
            <a:r>
              <a:rPr dirty="0" smtClean="0" sz="2300" spc="0" b="1">
                <a:latin typeface="Cambria"/>
                <a:cs typeface="Cambria"/>
              </a:rPr>
              <a:t>0</a:t>
            </a:r>
            <a:r>
              <a:rPr dirty="0" smtClean="0" sz="2300" spc="10" b="1">
                <a:latin typeface="Cambria"/>
                <a:cs typeface="Cambria"/>
              </a:rPr>
              <a:t> </a:t>
            </a:r>
            <a:r>
              <a:rPr dirty="0" smtClean="0" sz="2300" spc="-250" b="1">
                <a:latin typeface="Cambria"/>
                <a:cs typeface="Cambria"/>
              </a:rPr>
              <a:t>F</a:t>
            </a:r>
            <a:r>
              <a:rPr dirty="0" smtClean="0" sz="2300" spc="0" b="1">
                <a:latin typeface="Cambria"/>
                <a:cs typeface="Cambria"/>
              </a:rPr>
              <a:t>,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H, </a:t>
            </a:r>
            <a:r>
              <a:rPr dirty="0" smtClean="0" sz="2300" spc="-5" b="1">
                <a:latin typeface="Cambria"/>
                <a:cs typeface="Cambria"/>
              </a:rPr>
              <a:t>J)</a:t>
            </a:r>
            <a:endParaRPr sz="2300">
              <a:latin typeface="Cambria"/>
              <a:cs typeface="Cambria"/>
            </a:endParaRPr>
          </a:p>
          <a:p>
            <a:pPr marL="3561079" marR="530225" indent="0">
              <a:lnSpc>
                <a:spcPts val="2840"/>
              </a:lnSpc>
              <a:spcBef>
                <a:spcPts val="254"/>
              </a:spcBef>
            </a:pPr>
            <a:r>
              <a:rPr dirty="0" smtClean="0" sz="2600" spc="10" b="1">
                <a:solidFill>
                  <a:srgbClr val="C00000"/>
                </a:solidFill>
                <a:latin typeface="Cambria"/>
                <a:cs typeface="Cambria"/>
              </a:rPr>
              <a:t>9:30</a:t>
            </a:r>
            <a:r>
              <a:rPr dirty="0" smtClean="0" sz="2600" spc="1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00" spc="10" b="1">
                <a:solidFill>
                  <a:srgbClr val="C00000"/>
                </a:solidFill>
                <a:latin typeface="Cambria"/>
                <a:cs typeface="Cambria"/>
              </a:rPr>
              <a:t>11:00:</a:t>
            </a:r>
            <a:r>
              <a:rPr dirty="0" smtClean="0" sz="2600" spc="2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In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rp</a:t>
            </a:r>
            <a:r>
              <a:rPr dirty="0" smtClean="0" sz="2300" spc="-40" b="1">
                <a:latin typeface="Cambria"/>
                <a:cs typeface="Cambria"/>
              </a:rPr>
              <a:t>r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fessional</a:t>
            </a:r>
            <a:r>
              <a:rPr dirty="0" smtClean="0" sz="2300" spc="-5" b="1">
                <a:latin typeface="Cambria"/>
                <a:cs typeface="Cambria"/>
              </a:rPr>
              <a:t> P</a:t>
            </a:r>
            <a:r>
              <a:rPr dirty="0" smtClean="0" sz="2300" spc="-35" b="1">
                <a:latin typeface="Cambria"/>
                <a:cs typeface="Cambria"/>
              </a:rPr>
              <a:t>r</a:t>
            </a:r>
            <a:r>
              <a:rPr dirty="0" smtClean="0" sz="2300" spc="-5" b="1">
                <a:latin typeface="Cambria"/>
                <a:cs typeface="Cambria"/>
              </a:rPr>
              <a:t>oble</a:t>
            </a:r>
            <a:r>
              <a:rPr dirty="0" smtClean="0" sz="2300" spc="0" b="1">
                <a:latin typeface="Cambria"/>
                <a:cs typeface="Cambria"/>
              </a:rPr>
              <a:t>m</a:t>
            </a:r>
            <a:r>
              <a:rPr dirty="0" smtClean="0" sz="2300" spc="0" b="1">
                <a:latin typeface="Cambria"/>
                <a:cs typeface="Cambria"/>
              </a:rPr>
              <a:t>‐</a:t>
            </a:r>
            <a:r>
              <a:rPr dirty="0" smtClean="0" sz="2300" spc="0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Based </a:t>
            </a:r>
            <a:r>
              <a:rPr dirty="0" smtClean="0" sz="2300" spc="-5" b="1">
                <a:latin typeface="Cambria"/>
                <a:cs typeface="Cambria"/>
              </a:rPr>
              <a:t>Learnin</a:t>
            </a:r>
            <a:r>
              <a:rPr dirty="0" smtClean="0" sz="2300" spc="0" b="1">
                <a:latin typeface="Cambria"/>
                <a:cs typeface="Cambria"/>
              </a:rPr>
              <a:t>g</a:t>
            </a:r>
            <a:r>
              <a:rPr dirty="0" smtClean="0" sz="2300" spc="-15" b="1">
                <a:latin typeface="Cambria"/>
                <a:cs typeface="Cambria"/>
              </a:rPr>
              <a:t> </a:t>
            </a:r>
            <a:r>
              <a:rPr dirty="0" smtClean="0" sz="2300" spc="-30" b="1">
                <a:latin typeface="Cambria"/>
                <a:cs typeface="Cambria"/>
              </a:rPr>
              <a:t>A</a:t>
            </a:r>
            <a:r>
              <a:rPr dirty="0" smtClean="0" sz="2300" spc="-5" b="1">
                <a:latin typeface="Cambria"/>
                <a:cs typeface="Cambria"/>
              </a:rPr>
              <a:t>c</a:t>
            </a:r>
            <a:r>
              <a:rPr dirty="0" smtClean="0" sz="2300" spc="0" b="1">
                <a:latin typeface="Cambria"/>
                <a:cs typeface="Cambria"/>
              </a:rPr>
              <a:t>t</a:t>
            </a:r>
            <a:r>
              <a:rPr dirty="0" smtClean="0" sz="2300" spc="-65" b="1">
                <a:latin typeface="Cambria"/>
                <a:cs typeface="Cambria"/>
              </a:rPr>
              <a:t>i</a:t>
            </a:r>
            <a:r>
              <a:rPr dirty="0" smtClean="0" sz="2300" spc="0" b="1">
                <a:latin typeface="Cambria"/>
                <a:cs typeface="Cambria"/>
              </a:rPr>
              <a:t>vity (</a:t>
            </a:r>
            <a:r>
              <a:rPr dirty="0" smtClean="0" sz="2300" spc="-50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CB</a:t>
            </a:r>
            <a:r>
              <a:rPr dirty="0" smtClean="0" sz="2300" spc="-1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26</a:t>
            </a:r>
            <a:r>
              <a:rPr dirty="0" smtClean="0" sz="2300" spc="0" b="1">
                <a:latin typeface="Cambria"/>
                <a:cs typeface="Cambria"/>
              </a:rPr>
              <a:t>0</a:t>
            </a:r>
            <a:r>
              <a:rPr dirty="0" smtClean="0" sz="2300" spc="10" b="1">
                <a:latin typeface="Cambria"/>
                <a:cs typeface="Cambria"/>
              </a:rPr>
              <a:t> </a:t>
            </a:r>
            <a:r>
              <a:rPr dirty="0" smtClean="0" sz="2300" spc="-250" b="1">
                <a:latin typeface="Cambria"/>
                <a:cs typeface="Cambria"/>
              </a:rPr>
              <a:t>F</a:t>
            </a:r>
            <a:r>
              <a:rPr dirty="0" smtClean="0" sz="2300" spc="0" b="1">
                <a:latin typeface="Cambria"/>
                <a:cs typeface="Cambria"/>
              </a:rPr>
              <a:t>,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H, </a:t>
            </a:r>
            <a:r>
              <a:rPr dirty="0" smtClean="0" sz="2300" spc="-5" b="1">
                <a:latin typeface="Cambria"/>
                <a:cs typeface="Cambria"/>
              </a:rPr>
              <a:t>J)</a:t>
            </a:r>
            <a:endParaRPr sz="2300">
              <a:latin typeface="Cambria"/>
              <a:cs typeface="Cambria"/>
            </a:endParaRPr>
          </a:p>
          <a:p>
            <a:pPr marL="3561079" marR="284480" indent="-635">
              <a:lnSpc>
                <a:spcPts val="2840"/>
              </a:lnSpc>
              <a:spcBef>
                <a:spcPts val="254"/>
              </a:spcBef>
            </a:pPr>
            <a:r>
              <a:rPr dirty="0" smtClean="0" sz="2600" spc="10" b="1">
                <a:solidFill>
                  <a:srgbClr val="C00000"/>
                </a:solidFill>
                <a:latin typeface="Cambria"/>
                <a:cs typeface="Cambria"/>
              </a:rPr>
              <a:t>11:00</a:t>
            </a:r>
            <a:r>
              <a:rPr dirty="0" smtClean="0" sz="2600" spc="1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00" spc="10" b="1">
                <a:solidFill>
                  <a:srgbClr val="C00000"/>
                </a:solidFill>
                <a:latin typeface="Cambria"/>
                <a:cs typeface="Cambria"/>
              </a:rPr>
              <a:t>11:30:</a:t>
            </a:r>
            <a:r>
              <a:rPr dirty="0" smtClean="0" sz="2600" spc="2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P</a:t>
            </a:r>
            <a:r>
              <a:rPr dirty="0" smtClean="0" sz="2300" spc="-35" b="1">
                <a:latin typeface="Cambria"/>
                <a:cs typeface="Cambria"/>
              </a:rPr>
              <a:t>r</a:t>
            </a:r>
            <a:r>
              <a:rPr dirty="0" smtClean="0" sz="2300" spc="-5" b="1">
                <a:latin typeface="Cambria"/>
                <a:cs typeface="Cambria"/>
              </a:rPr>
              <a:t>epa</a:t>
            </a:r>
            <a:r>
              <a:rPr dirty="0" smtClean="0" sz="2300" spc="-40" b="1">
                <a:latin typeface="Cambria"/>
                <a:cs typeface="Cambria"/>
              </a:rPr>
              <a:t>r</a:t>
            </a:r>
            <a:r>
              <a:rPr dirty="0" smtClean="0" sz="2300" spc="0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-204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m Debriefs</a:t>
            </a:r>
            <a:r>
              <a:rPr dirty="0" smtClean="0" sz="2300" spc="-1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and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-25" b="1">
                <a:latin typeface="Cambria"/>
                <a:cs typeface="Cambria"/>
              </a:rPr>
              <a:t>C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mpl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25" b="1">
                <a:latin typeface="Cambria"/>
                <a:cs typeface="Cambria"/>
              </a:rPr>
              <a:t>t</a:t>
            </a:r>
            <a:r>
              <a:rPr dirty="0" smtClean="0" sz="2300" spc="0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-204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m </a:t>
            </a:r>
            <a:r>
              <a:rPr dirty="0" smtClean="0" sz="2300" spc="-5" b="1">
                <a:latin typeface="Cambria"/>
                <a:cs typeface="Cambria"/>
              </a:rPr>
              <a:t>an</a:t>
            </a:r>
            <a:r>
              <a:rPr dirty="0" smtClean="0" sz="2300" spc="0" b="1">
                <a:latin typeface="Cambria"/>
                <a:cs typeface="Cambria"/>
              </a:rPr>
              <a:t>d Student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-65" b="1">
                <a:latin typeface="Cambria"/>
                <a:cs typeface="Cambria"/>
              </a:rPr>
              <a:t>P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st</a:t>
            </a:r>
            <a:r>
              <a:rPr dirty="0" smtClean="0" sz="2300" spc="0" b="1">
                <a:latin typeface="Cambria"/>
                <a:cs typeface="Cambria"/>
              </a:rPr>
              <a:t>‐</a:t>
            </a:r>
            <a:r>
              <a:rPr dirty="0" smtClean="0" sz="2300" spc="-204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sts (</a:t>
            </a:r>
            <a:r>
              <a:rPr dirty="0" smtClean="0" sz="2300" spc="-50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CB</a:t>
            </a:r>
            <a:endParaRPr sz="2300">
              <a:latin typeface="Cambria"/>
              <a:cs typeface="Cambria"/>
            </a:endParaRPr>
          </a:p>
          <a:p>
            <a:pPr marL="3561079">
              <a:lnSpc>
                <a:spcPts val="2665"/>
              </a:lnSpc>
            </a:pPr>
            <a:r>
              <a:rPr dirty="0" smtClean="0" sz="2300" spc="-5" b="1">
                <a:latin typeface="Cambria"/>
                <a:cs typeface="Cambria"/>
              </a:rPr>
              <a:t>26</a:t>
            </a:r>
            <a:r>
              <a:rPr dirty="0" smtClean="0" sz="2300" spc="0" b="1">
                <a:latin typeface="Cambria"/>
                <a:cs typeface="Cambria"/>
              </a:rPr>
              <a:t>0</a:t>
            </a:r>
            <a:r>
              <a:rPr dirty="0" smtClean="0" sz="2300" spc="10" b="1">
                <a:latin typeface="Cambria"/>
                <a:cs typeface="Cambria"/>
              </a:rPr>
              <a:t> </a:t>
            </a:r>
            <a:r>
              <a:rPr dirty="0" smtClean="0" sz="2300" spc="-250" b="1">
                <a:latin typeface="Cambria"/>
                <a:cs typeface="Cambria"/>
              </a:rPr>
              <a:t>F</a:t>
            </a:r>
            <a:r>
              <a:rPr dirty="0" smtClean="0" sz="2300" spc="0" b="1">
                <a:latin typeface="Cambria"/>
                <a:cs typeface="Cambria"/>
              </a:rPr>
              <a:t>,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H, </a:t>
            </a:r>
            <a:r>
              <a:rPr dirty="0" smtClean="0" sz="2300" spc="-5" b="1">
                <a:latin typeface="Cambria"/>
                <a:cs typeface="Cambria"/>
              </a:rPr>
              <a:t>J)</a:t>
            </a:r>
            <a:endParaRPr sz="2300">
              <a:latin typeface="Cambria"/>
              <a:cs typeface="Cambria"/>
            </a:endParaRPr>
          </a:p>
          <a:p>
            <a:pPr marL="3561079">
              <a:lnSpc>
                <a:spcPts val="3165"/>
              </a:lnSpc>
              <a:tabLst>
                <a:tab pos="7710805" algn="l"/>
              </a:tabLst>
            </a:pP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11:30</a:t>
            </a:r>
            <a:r>
              <a:rPr dirty="0" smtClean="0" sz="265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12:15:</a:t>
            </a:r>
            <a:r>
              <a:rPr dirty="0" smtClean="0" sz="265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-204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m </a:t>
            </a:r>
            <a:r>
              <a:rPr dirty="0" smtClean="0" sz="2300" spc="-5" b="1">
                <a:latin typeface="Cambria"/>
                <a:cs typeface="Cambria"/>
              </a:rPr>
              <a:t>Debrie</a:t>
            </a:r>
            <a:r>
              <a:rPr dirty="0" smtClean="0" sz="2300" spc="0" b="1">
                <a:latin typeface="Cambria"/>
                <a:cs typeface="Cambria"/>
              </a:rPr>
              <a:t>f	</a:t>
            </a:r>
            <a:r>
              <a:rPr dirty="0" smtClean="0" sz="2300" spc="20" b="1">
                <a:latin typeface="Cambria"/>
                <a:cs typeface="Cambria"/>
              </a:rPr>
              <a:t>S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ssion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(</a:t>
            </a:r>
            <a:r>
              <a:rPr dirty="0" smtClean="0" sz="2300" spc="-50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CB</a:t>
            </a:r>
            <a:endParaRPr sz="2300">
              <a:latin typeface="Cambria"/>
              <a:cs typeface="Cambria"/>
            </a:endParaRPr>
          </a:p>
          <a:p>
            <a:pPr marL="3561079">
              <a:lnSpc>
                <a:spcPct val="100000"/>
              </a:lnSpc>
              <a:spcBef>
                <a:spcPts val="15"/>
              </a:spcBef>
            </a:pPr>
            <a:r>
              <a:rPr dirty="0" smtClean="0" sz="2300" spc="-5" b="1">
                <a:latin typeface="Cambria"/>
                <a:cs typeface="Cambria"/>
              </a:rPr>
              <a:t>230)</a:t>
            </a:r>
            <a:endParaRPr sz="2300">
              <a:latin typeface="Cambria"/>
              <a:cs typeface="Cambria"/>
            </a:endParaRPr>
          </a:p>
          <a:p>
            <a:pPr marL="3561079">
              <a:lnSpc>
                <a:spcPts val="3100"/>
              </a:lnSpc>
              <a:spcBef>
                <a:spcPts val="35"/>
              </a:spcBef>
            </a:pPr>
            <a:r>
              <a:rPr dirty="0" smtClean="0" sz="2600" spc="10" b="1">
                <a:solidFill>
                  <a:srgbClr val="C00000"/>
                </a:solidFill>
                <a:latin typeface="Cambria"/>
                <a:cs typeface="Cambria"/>
              </a:rPr>
              <a:t>12:15</a:t>
            </a:r>
            <a:r>
              <a:rPr dirty="0" smtClean="0" sz="2600" spc="1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00" spc="10" b="1">
                <a:solidFill>
                  <a:srgbClr val="C00000"/>
                </a:solidFill>
                <a:latin typeface="Cambria"/>
                <a:cs typeface="Cambria"/>
              </a:rPr>
              <a:t>1:00:</a:t>
            </a:r>
            <a:r>
              <a:rPr dirty="0" smtClean="0" sz="2600" spc="2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Lunc</a:t>
            </a:r>
            <a:r>
              <a:rPr dirty="0" smtClean="0" sz="2300" spc="0" b="1">
                <a:latin typeface="Cambria"/>
                <a:cs typeface="Cambria"/>
              </a:rPr>
              <a:t>h</a:t>
            </a:r>
            <a:r>
              <a:rPr dirty="0" smtClean="0" sz="2300" spc="-5" b="1">
                <a:latin typeface="Cambria"/>
                <a:cs typeface="Cambria"/>
              </a:rPr>
              <a:t> an</a:t>
            </a:r>
            <a:r>
              <a:rPr dirty="0" smtClean="0" sz="2300" spc="0" b="1">
                <a:latin typeface="Cambria"/>
                <a:cs typeface="Cambria"/>
              </a:rPr>
              <a:t>d </a:t>
            </a:r>
            <a:r>
              <a:rPr dirty="0" smtClean="0" sz="2300" spc="-5" b="1">
                <a:latin typeface="Cambria"/>
                <a:cs typeface="Cambria"/>
              </a:rPr>
              <a:t>Prize</a:t>
            </a:r>
            <a:r>
              <a:rPr dirty="0" smtClean="0" sz="2300" spc="0" b="1">
                <a:latin typeface="Cambria"/>
                <a:cs typeface="Cambria"/>
              </a:rPr>
              <a:t>s</a:t>
            </a:r>
            <a:r>
              <a:rPr dirty="0" smtClean="0" sz="2300" spc="-10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(</a:t>
            </a:r>
            <a:r>
              <a:rPr dirty="0" smtClean="0" sz="2300" spc="-50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CB</a:t>
            </a:r>
            <a:r>
              <a:rPr dirty="0" smtClean="0" sz="2300" spc="-1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230)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2734055"/>
            <a:ext cx="3444240" cy="398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019" cy="1194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43280">
              <a:lnSpc>
                <a:spcPct val="100000"/>
              </a:lnSpc>
            </a:pP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3950" spc="-3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M </a:t>
            </a:r>
            <a:r>
              <a:rPr dirty="0" smtClean="0" sz="3950" spc="-5" b="1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3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-9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OOM</a:t>
            </a:r>
            <a:r>
              <a:rPr dirty="0" smtClean="0" sz="3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950" spc="-4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SSIGNMEN</a:t>
            </a:r>
            <a:r>
              <a:rPr dirty="0" smtClean="0" sz="3950" spc="-5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 sz="395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1834895"/>
            <a:ext cx="9625583" cy="4660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2977" y="1870455"/>
            <a:ext cx="2761615" cy="2701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2300" spc="-5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CB</a:t>
            </a:r>
            <a:r>
              <a:rPr dirty="0" smtClean="0" sz="23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26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dirty="0" smtClean="0" sz="230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endParaRPr sz="2300">
              <a:latin typeface="Cambria"/>
              <a:cs typeface="Cambria"/>
            </a:endParaRPr>
          </a:p>
          <a:p>
            <a:pPr algn="ctr" marL="272415" marR="273050" indent="0">
              <a:lnSpc>
                <a:spcPct val="101499"/>
              </a:lnSpc>
              <a:spcBef>
                <a:spcPts val="5"/>
              </a:spcBef>
            </a:pP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950" spc="-19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Bogschutz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(IPE)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D</a:t>
            </a:r>
            <a:r>
              <a:rPr dirty="0" smtClean="0" sz="1950" spc="-19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Phillips</a:t>
            </a:r>
            <a:r>
              <a:rPr dirty="0" smtClean="0" sz="195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algn="ctr" marL="219075" marR="219710" indent="0">
              <a:lnSpc>
                <a:spcPct val="101499"/>
              </a:lnSpc>
            </a:pPr>
            <a:r>
              <a:rPr dirty="0" smtClean="0" sz="1950" spc="-165" b="1" u="heavy">
                <a:solidFill>
                  <a:srgbClr val="FFFFFF"/>
                </a:solidFill>
                <a:latin typeface="Cambria"/>
                <a:cs typeface="Cambria"/>
              </a:rPr>
              <a:t>Te</a:t>
            </a:r>
            <a:r>
              <a:rPr dirty="0" smtClean="0" sz="1950" spc="-32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15" b="1" u="heavy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95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0" b="1" u="heavy">
                <a:solidFill>
                  <a:srgbClr val="FFFFFF"/>
                </a:solidFill>
                <a:latin typeface="Cambria"/>
                <a:cs typeface="Cambria"/>
              </a:rPr>
              <a:t>1:</a:t>
            </a:r>
            <a:r>
              <a:rPr dirty="0" smtClean="0" sz="1950" spc="-50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5" b="1" u="heavy">
                <a:solidFill>
                  <a:srgbClr val="FFFFFF"/>
                </a:solidFill>
                <a:latin typeface="Cambria"/>
                <a:cs typeface="Cambria"/>
              </a:rPr>
              <a:t>Catac</a:t>
            </a:r>
            <a:r>
              <a:rPr dirty="0" smtClean="0" sz="1950" spc="-50" b="1" u="heavy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950" spc="-25" b="1" u="heavy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0" b="1" u="heavy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mic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 u="heavy">
                <a:solidFill>
                  <a:srgbClr val="FFFFFF"/>
                </a:solidFill>
                <a:latin typeface="Cambria"/>
                <a:cs typeface="Cambria"/>
              </a:rPr>
              <a:t>Kic</a:t>
            </a:r>
            <a:r>
              <a:rPr dirty="0" smtClean="0" sz="1950" spc="-30" b="1" u="heavy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mtClean="0" sz="1950" spc="5" b="1" u="heavy">
                <a:solidFill>
                  <a:srgbClr val="FFFFFF"/>
                </a:solidFill>
                <a:latin typeface="Cambria"/>
                <a:cs typeface="Cambria"/>
              </a:rPr>
              <a:t>ers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algn="ctr" marL="12700" marR="12700" indent="-1905">
              <a:lnSpc>
                <a:spcPct val="101499"/>
              </a:lnSpc>
            </a:pP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enneth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Iwuji</a:t>
            </a:r>
            <a:r>
              <a:rPr dirty="0" smtClean="0" sz="19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Tif</a:t>
            </a:r>
            <a:r>
              <a:rPr dirty="0" smtClean="0" sz="1950" spc="-2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-3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3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-15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(SHP)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Matthew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15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on‐That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5657" y="1870455"/>
            <a:ext cx="2927350" cy="2701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2300" spc="-5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CB</a:t>
            </a:r>
            <a:r>
              <a:rPr dirty="0" smtClean="0" sz="23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26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dirty="0" smtClean="0" sz="230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endParaRPr sz="2300">
              <a:latin typeface="Cambria"/>
              <a:cs typeface="Cambria"/>
            </a:endParaRPr>
          </a:p>
          <a:p>
            <a:pPr algn="ctr" marL="342265" marR="343535" indent="635">
              <a:lnSpc>
                <a:spcPct val="101499"/>
              </a:lnSpc>
              <a:spcBef>
                <a:spcPts val="5"/>
              </a:spcBef>
            </a:pP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950" spc="-19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Sleepe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(SOP)</a:t>
            </a:r>
            <a:r>
              <a:rPr dirty="0" smtClean="0" sz="1950" spc="-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950" spc="-19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Casan</a:t>
            </a:r>
            <a:r>
              <a:rPr dirty="0" smtClean="0" sz="1950" spc="-3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950" spc="-35" b="1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600"/>
              </a:lnSpc>
              <a:spcBef>
                <a:spcPts val="30"/>
              </a:spcBef>
            </a:pPr>
            <a:endParaRPr sz="600"/>
          </a:p>
          <a:p>
            <a:pPr algn="ctr" marR="0">
              <a:lnSpc>
                <a:spcPct val="100000"/>
              </a:lnSpc>
            </a:pPr>
            <a:r>
              <a:rPr dirty="0" smtClean="0" sz="1950" spc="-165" b="1" u="heavy">
                <a:solidFill>
                  <a:srgbClr val="FFFFFF"/>
                </a:solidFill>
                <a:latin typeface="Cambria"/>
                <a:cs typeface="Cambria"/>
              </a:rPr>
              <a:t>Te</a:t>
            </a:r>
            <a:r>
              <a:rPr dirty="0" smtClean="0" sz="1950" spc="-32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15" b="1" u="heavy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95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0" b="1" u="heavy">
                <a:solidFill>
                  <a:srgbClr val="FFFFFF"/>
                </a:solidFill>
                <a:latin typeface="Cambria"/>
                <a:cs typeface="Cambria"/>
              </a:rPr>
              <a:t>2:</a:t>
            </a:r>
            <a:r>
              <a:rPr dirty="0" smtClean="0" sz="1950" spc="-50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5" b="1" u="heavy">
                <a:solidFill>
                  <a:srgbClr val="FFFFFF"/>
                </a:solidFill>
                <a:latin typeface="Cambria"/>
                <a:cs typeface="Cambria"/>
              </a:rPr>
              <a:t>Smiling</a:t>
            </a:r>
            <a:r>
              <a:rPr dirty="0" smtClean="0" sz="1950" spc="-6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Shad</a:t>
            </a:r>
            <a:r>
              <a:rPr dirty="0" smtClean="0" sz="1950" spc="-35" b="1" u="heavy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950" spc="-15" b="1" u="heavy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dirty="0" smtClean="0" sz="1950" spc="5" b="1" u="heavy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algn="ctr" marL="256540" marR="256540" indent="-635">
              <a:lnSpc>
                <a:spcPct val="101499"/>
              </a:lnSpc>
            </a:pP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Thien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Hoang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(SOP)</a:t>
            </a:r>
            <a:r>
              <a:rPr dirty="0" smtClean="0" sz="1950" spc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elsea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950" spc="-25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950" spc="-3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eless</a:t>
            </a:r>
            <a:r>
              <a:rPr dirty="0" smtClean="0" sz="1950" spc="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r>
              <a:rPr dirty="0" smtClean="0" sz="1950" spc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15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ri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4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ymer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(SON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Celina</a:t>
            </a:r>
            <a:r>
              <a:rPr dirty="0" smtClean="0" sz="19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55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uong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(TTU)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3892" y="1870455"/>
            <a:ext cx="2481580" cy="4587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>
              <a:lnSpc>
                <a:spcPct val="100000"/>
              </a:lnSpc>
            </a:pPr>
            <a:r>
              <a:rPr dirty="0" smtClean="0" sz="2300" spc="-5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CB</a:t>
            </a:r>
            <a:r>
              <a:rPr dirty="0" smtClean="0" sz="2300" spc="-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26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0</a:t>
            </a:r>
            <a:r>
              <a:rPr dirty="0" smtClean="0" sz="230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J</a:t>
            </a:r>
            <a:endParaRPr sz="2300">
              <a:latin typeface="Cambria"/>
              <a:cs typeface="Cambria"/>
            </a:endParaRPr>
          </a:p>
          <a:p>
            <a:pPr algn="ctr" marL="219075" marR="218440">
              <a:lnSpc>
                <a:spcPct val="101499"/>
              </a:lnSpc>
              <a:spcBef>
                <a:spcPts val="5"/>
              </a:spcBef>
            </a:pP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950" spc="-19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950" spc="15" b="1">
                <a:solidFill>
                  <a:srgbClr val="FFFFFF"/>
                </a:solidFill>
                <a:latin typeface="Cambria"/>
                <a:cs typeface="Cambria"/>
              </a:rPr>
              <a:t>ch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(SHP)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D</a:t>
            </a:r>
            <a:r>
              <a:rPr dirty="0" smtClean="0" sz="1950" spc="-190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Mas</a:t>
            </a:r>
            <a:r>
              <a:rPr dirty="0" smtClean="0" sz="1950" spc="-2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mtClean="0" sz="19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 b="1">
                <a:solidFill>
                  <a:srgbClr val="FFFFFF"/>
                </a:solidFill>
                <a:latin typeface="Cambria"/>
                <a:cs typeface="Cambria"/>
              </a:rPr>
              <a:t>(SON)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 algn="ctr" marL="100965" marR="100330">
              <a:lnSpc>
                <a:spcPct val="101499"/>
              </a:lnSpc>
            </a:pPr>
            <a:r>
              <a:rPr dirty="0" smtClean="0" sz="1950" spc="-165" b="1" u="heavy">
                <a:solidFill>
                  <a:srgbClr val="FFFFFF"/>
                </a:solidFill>
                <a:latin typeface="Cambria"/>
                <a:cs typeface="Cambria"/>
              </a:rPr>
              <a:t>Te</a:t>
            </a:r>
            <a:r>
              <a:rPr dirty="0" smtClean="0" sz="1950" spc="-32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15" b="1" u="heavy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95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0" b="1" u="heavy">
                <a:solidFill>
                  <a:srgbClr val="FFFFFF"/>
                </a:solidFill>
                <a:latin typeface="Cambria"/>
                <a:cs typeface="Cambria"/>
              </a:rPr>
              <a:t>3:</a:t>
            </a:r>
            <a:r>
              <a:rPr dirty="0" smtClean="0" sz="1950" spc="-50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mtClean="0" sz="195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Minion</a:t>
            </a:r>
            <a:r>
              <a:rPr dirty="0" smtClean="0" sz="1950" spc="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Dominions</a:t>
            </a:r>
            <a:endParaRPr sz="1950">
              <a:latin typeface="Cambria"/>
              <a:cs typeface="Cambria"/>
            </a:endParaRPr>
          </a:p>
          <a:p>
            <a:pPr algn="ctr" marL="12700" marR="12700" indent="1270">
              <a:lnSpc>
                <a:spcPct val="101499"/>
              </a:lnSpc>
            </a:pP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Ma</a:t>
            </a:r>
            <a:r>
              <a:rPr dirty="0" smtClean="0" sz="1950" spc="-1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lee</a:t>
            </a:r>
            <a:r>
              <a:rPr dirty="0" smtClean="0" sz="1950" spc="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DeMots</a:t>
            </a:r>
            <a:r>
              <a:rPr dirty="0" smtClean="0" sz="1950" spc="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(SHP)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Ashl</a:t>
            </a:r>
            <a:r>
              <a:rPr dirty="0" smtClean="0" sz="1950" spc="-15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7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950" spc="-3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(SON)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Britni</a:t>
            </a:r>
            <a:r>
              <a:rPr dirty="0" smtClean="0" sz="1950" spc="-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Montague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(SOP)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Timot</a:t>
            </a:r>
            <a:r>
              <a:rPr dirty="0" smtClean="0" sz="1950" spc="-3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Wilson</a:t>
            </a:r>
            <a:r>
              <a:rPr dirty="0" smtClean="0" sz="19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600"/>
              </a:lnSpc>
              <a:spcBef>
                <a:spcPts val="29"/>
              </a:spcBef>
            </a:pPr>
            <a:endParaRPr sz="600"/>
          </a:p>
          <a:p>
            <a:pPr algn="ctr" marL="0">
              <a:lnSpc>
                <a:spcPct val="100000"/>
              </a:lnSpc>
            </a:pPr>
            <a:r>
              <a:rPr dirty="0" smtClean="0" sz="1950" spc="-165" b="1" u="heavy">
                <a:solidFill>
                  <a:srgbClr val="FFFFFF"/>
                </a:solidFill>
                <a:latin typeface="Cambria"/>
                <a:cs typeface="Cambria"/>
              </a:rPr>
              <a:t>Te</a:t>
            </a:r>
            <a:r>
              <a:rPr dirty="0" smtClean="0" sz="1950" spc="-32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15" b="1" u="heavy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95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0" b="1" u="heavy">
                <a:solidFill>
                  <a:srgbClr val="FFFFFF"/>
                </a:solidFill>
                <a:latin typeface="Cambria"/>
                <a:cs typeface="Cambria"/>
              </a:rPr>
              <a:t>6: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algn="ctr" marL="14604" marR="15875" indent="0">
              <a:lnSpc>
                <a:spcPct val="101499"/>
              </a:lnSpc>
            </a:pP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Ba</a:t>
            </a:r>
            <a:r>
              <a:rPr dirty="0" smtClean="0" sz="1950" spc="-1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dirty="0" smtClean="0" sz="1950" spc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0">
                <a:solidFill>
                  <a:srgbClr val="FFFFFF"/>
                </a:solidFill>
                <a:latin typeface="Cambria"/>
                <a:cs typeface="Cambria"/>
              </a:rPr>
              <a:t>Balle</a:t>
            </a:r>
            <a:r>
              <a:rPr dirty="0" smtClean="0" sz="1950" spc="15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0">
                <a:solidFill>
                  <a:srgbClr val="FFFFFF"/>
                </a:solidFill>
                <a:latin typeface="Cambria"/>
                <a:cs typeface="Cambria"/>
              </a:rPr>
              <a:t>(GSBS)</a:t>
            </a:r>
            <a:r>
              <a:rPr dirty="0" smtClean="0" sz="19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Cl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-15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Ban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(SOP)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Jessica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hl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(SHP)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Alaa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1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amadan</a:t>
            </a:r>
            <a:r>
              <a:rPr dirty="0" smtClean="0" sz="1950" spc="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476" y="4791455"/>
            <a:ext cx="2380615" cy="16662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950" spc="-165" b="1" u="heavy">
                <a:solidFill>
                  <a:srgbClr val="FFFFFF"/>
                </a:solidFill>
                <a:latin typeface="Cambria"/>
                <a:cs typeface="Cambria"/>
              </a:rPr>
              <a:t>Te</a:t>
            </a:r>
            <a:r>
              <a:rPr dirty="0" smtClean="0" sz="1950" spc="-32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15" b="1" u="heavy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95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5" b="1" u="heavy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r>
              <a:rPr dirty="0" smtClean="0" sz="1950" spc="5" b="1" u="heavy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algn="ctr" marL="12700" marR="12700" indent="0">
              <a:lnSpc>
                <a:spcPct val="101499"/>
              </a:lnSpc>
            </a:pP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Sashel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Ga</a:t>
            </a:r>
            <a:r>
              <a:rPr dirty="0" smtClean="0" sz="1950" spc="-3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cia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(SHP)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Alicia</a:t>
            </a:r>
            <a:r>
              <a:rPr dirty="0" smtClean="0" sz="19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Martinez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(SON)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Kathryn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1950" spc="-3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olo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(SOP)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Anastasia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3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ia</a:t>
            </a:r>
            <a:r>
              <a:rPr dirty="0" smtClean="0" sz="195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8502" y="4791455"/>
            <a:ext cx="3039745" cy="1364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1950" spc="-165" b="1" u="heavy">
                <a:solidFill>
                  <a:srgbClr val="FFFFFF"/>
                </a:solidFill>
                <a:latin typeface="Cambria"/>
                <a:cs typeface="Cambria"/>
              </a:rPr>
              <a:t>Te</a:t>
            </a:r>
            <a:r>
              <a:rPr dirty="0" smtClean="0" sz="1950" spc="-32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0" b="1" u="heavy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15" b="1" u="heavy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950" spc="-55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0" b="1" u="heavy">
                <a:solidFill>
                  <a:srgbClr val="FFFFFF"/>
                </a:solidFill>
                <a:latin typeface="Cambria"/>
                <a:cs typeface="Cambria"/>
              </a:rPr>
              <a:t>5:</a:t>
            </a:r>
            <a:endParaRPr sz="1950">
              <a:latin typeface="Cambria"/>
              <a:cs typeface="Cambria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algn="ctr" marL="279400" marR="279400" indent="1905">
              <a:lnSpc>
                <a:spcPct val="101499"/>
              </a:lnSpc>
            </a:pP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-2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Coulson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(SHP)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 Amanda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Mur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(SOM)</a:t>
            </a:r>
            <a:endParaRPr sz="19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mtClean="0" sz="1950" spc="-1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-35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vi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-1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ajmohan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5">
                <a:solidFill>
                  <a:srgbClr val="FFFFFF"/>
                </a:solidFill>
                <a:latin typeface="Cambria"/>
                <a:cs typeface="Cambria"/>
              </a:rPr>
              <a:t>(GSBS,</a:t>
            </a:r>
            <a:r>
              <a:rPr dirty="0" smtClean="0" sz="1950" spc="-2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1950" spc="10">
                <a:solidFill>
                  <a:srgbClr val="FFFFFF"/>
                </a:solidFill>
                <a:latin typeface="Cambria"/>
                <a:cs typeface="Cambria"/>
              </a:rPr>
              <a:t>SOM)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019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411" rIns="0" bIns="0" rtlCol="0" vert="horz">
            <a:noAutofit/>
          </a:bodyPr>
          <a:lstStyle/>
          <a:p>
            <a:pPr marL="3070225">
              <a:lnSpc>
                <a:spcPts val="4700"/>
              </a:lnSpc>
            </a:pPr>
            <a:r>
              <a:rPr dirty="0" smtClean="0" sz="3950" spc="-4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950" spc="0" b="1">
                <a:solidFill>
                  <a:srgbClr val="FFFFFF"/>
                </a:solidFill>
                <a:latin typeface="Cambria"/>
                <a:cs typeface="Cambria"/>
              </a:rPr>
              <a:t>SSESSMENT</a:t>
            </a:r>
            <a:endParaRPr sz="395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" y="1892808"/>
            <a:ext cx="10058019" cy="4822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01108" y="1991268"/>
            <a:ext cx="6102985" cy="4074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0400"/>
              </a:lnSpc>
            </a:pPr>
            <a:r>
              <a:rPr dirty="0" smtClean="0" sz="2650" spc="-45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TUDEN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10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50" spc="-25" b="1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R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50" spc="-2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-25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-25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2100" spc="-5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-10" b="1">
                <a:latin typeface="Cambria"/>
                <a:cs typeface="Cambria"/>
              </a:rPr>
              <a:t>H</a:t>
            </a:r>
            <a:r>
              <a:rPr dirty="0" smtClean="0" sz="2300" spc="-75" b="1">
                <a:latin typeface="Cambria"/>
                <a:cs typeface="Cambria"/>
              </a:rPr>
              <a:t>a</a:t>
            </a:r>
            <a:r>
              <a:rPr dirty="0" smtClean="0" sz="2300" spc="-70" b="1">
                <a:latin typeface="Cambria"/>
                <a:cs typeface="Cambria"/>
              </a:rPr>
              <a:t>v</a:t>
            </a:r>
            <a:r>
              <a:rPr dirty="0" smtClean="0" sz="2300" spc="0" b="1">
                <a:latin typeface="Cambria"/>
                <a:cs typeface="Cambria"/>
              </a:rPr>
              <a:t>e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eac</a:t>
            </a:r>
            <a:r>
              <a:rPr dirty="0" smtClean="0" sz="2300" spc="0" b="1">
                <a:latin typeface="Cambria"/>
                <a:cs typeface="Cambria"/>
              </a:rPr>
              <a:t>h</a:t>
            </a:r>
            <a:r>
              <a:rPr dirty="0" smtClean="0" sz="2300" spc="10" b="1">
                <a:latin typeface="Cambria"/>
                <a:cs typeface="Cambria"/>
              </a:rPr>
              <a:t> 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m</a:t>
            </a:r>
            <a:r>
              <a:rPr dirty="0" smtClean="0" sz="2300" spc="-10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member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-15" b="1">
                <a:latin typeface="Cambria"/>
                <a:cs typeface="Cambria"/>
              </a:rPr>
              <a:t>c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mpl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0" b="1">
                <a:latin typeface="Cambria"/>
                <a:cs typeface="Cambria"/>
              </a:rPr>
              <a:t>e the p</a:t>
            </a:r>
            <a:r>
              <a:rPr dirty="0" smtClean="0" sz="2300" spc="-40" b="1">
                <a:latin typeface="Cambria"/>
                <a:cs typeface="Cambria"/>
              </a:rPr>
              <a:t>r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‐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st:</a:t>
            </a:r>
            <a:r>
              <a:rPr dirty="0" smtClean="0" sz="2300" spc="0" b="1">
                <a:latin typeface="Cambria"/>
                <a:cs typeface="Cambria"/>
              </a:rPr>
              <a:t> 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ww</a:t>
            </a:r>
            <a:r>
              <a:rPr dirty="0" smtClean="0" sz="2300" spc="-195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w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.sur</a:t>
            </a:r>
            <a:r>
              <a:rPr dirty="0" smtClean="0" sz="2300" spc="-70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v</a:t>
            </a:r>
            <a:r>
              <a:rPr dirty="0" smtClean="0" sz="2300" spc="-45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e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ymon</a:t>
            </a:r>
            <a:r>
              <a:rPr dirty="0" smtClean="0" sz="2300" spc="-35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k</a:t>
            </a:r>
            <a:r>
              <a:rPr dirty="0" smtClean="0" sz="2300" spc="-40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e</a:t>
            </a:r>
            <a:r>
              <a:rPr dirty="0" smtClean="0" sz="2300" spc="-220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y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.com/r/IPE</a:t>
            </a:r>
            <a:r>
              <a:rPr dirty="0" smtClean="0" sz="2300" spc="-90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D</a:t>
            </a:r>
            <a:r>
              <a:rPr dirty="0" smtClean="0" sz="2300" spc="-170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A</a:t>
            </a:r>
            <a:r>
              <a:rPr dirty="0" smtClean="0" sz="2300" spc="5" b="1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Y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2300" spc="-35" b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2300" spc="-204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st</a:t>
            </a:r>
            <a:endParaRPr sz="2300">
              <a:latin typeface="Cambria"/>
              <a:cs typeface="Cambria"/>
            </a:endParaRPr>
          </a:p>
          <a:p>
            <a:pPr>
              <a:lnSpc>
                <a:spcPts val="550"/>
              </a:lnSpc>
              <a:spcBef>
                <a:spcPts val="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 marR="399415" indent="-635">
              <a:lnSpc>
                <a:spcPct val="100400"/>
              </a:lnSpc>
            </a:pPr>
            <a:r>
              <a:rPr dirty="0" smtClean="0" sz="2650" spc="-2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-20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M</a:t>
            </a:r>
            <a:r>
              <a:rPr dirty="0" smtClean="0" sz="2100" spc="12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50" spc="-40" b="1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dirty="0" smtClean="0" sz="2100" spc="-25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50" spc="-2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-25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-25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2100" spc="-5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650" spc="-10" b="1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r>
              <a:rPr dirty="0" smtClean="0" sz="2650" spc="-1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H</a:t>
            </a:r>
            <a:r>
              <a:rPr dirty="0" smtClean="0" sz="2300" spc="-75" b="1">
                <a:latin typeface="Cambria"/>
                <a:cs typeface="Cambria"/>
              </a:rPr>
              <a:t>a</a:t>
            </a:r>
            <a:r>
              <a:rPr dirty="0" smtClean="0" sz="2300" spc="-70" b="1">
                <a:latin typeface="Cambria"/>
                <a:cs typeface="Cambria"/>
              </a:rPr>
              <a:t>v</a:t>
            </a:r>
            <a:r>
              <a:rPr dirty="0" smtClean="0" sz="2300" spc="0" b="1">
                <a:latin typeface="Cambria"/>
                <a:cs typeface="Cambria"/>
              </a:rPr>
              <a:t>e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eac</a:t>
            </a:r>
            <a:r>
              <a:rPr dirty="0" smtClean="0" sz="2300" spc="0" b="1">
                <a:latin typeface="Cambria"/>
                <a:cs typeface="Cambria"/>
              </a:rPr>
              <a:t>h</a:t>
            </a:r>
            <a:r>
              <a:rPr dirty="0" smtClean="0" sz="2300" spc="10" b="1">
                <a:latin typeface="Cambria"/>
                <a:cs typeface="Cambria"/>
              </a:rPr>
              <a:t> 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m,</a:t>
            </a:r>
            <a:r>
              <a:rPr dirty="0" smtClean="0" sz="2300" spc="-5" b="1">
                <a:latin typeface="Cambria"/>
                <a:cs typeface="Cambria"/>
              </a:rPr>
              <a:t> a</a:t>
            </a:r>
            <a:r>
              <a:rPr dirty="0" smtClean="0" sz="2300" spc="0" b="1">
                <a:latin typeface="Cambria"/>
                <a:cs typeface="Cambria"/>
              </a:rPr>
              <a:t>s</a:t>
            </a:r>
            <a:r>
              <a:rPr dirty="0" smtClean="0" sz="2300" spc="-5" b="1">
                <a:latin typeface="Cambria"/>
                <a:cs typeface="Cambria"/>
              </a:rPr>
              <a:t> </a:t>
            </a:r>
            <a:r>
              <a:rPr dirty="0" smtClean="0" sz="2300" spc="0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g</a:t>
            </a:r>
            <a:r>
              <a:rPr dirty="0" smtClean="0" sz="2300" spc="-35" b="1">
                <a:latin typeface="Cambria"/>
                <a:cs typeface="Cambria"/>
              </a:rPr>
              <a:t>r</a:t>
            </a:r>
            <a:r>
              <a:rPr dirty="0" smtClean="0" sz="2300" spc="-5" b="1">
                <a:latin typeface="Cambria"/>
                <a:cs typeface="Cambria"/>
              </a:rPr>
              <a:t>ou</a:t>
            </a:r>
            <a:r>
              <a:rPr dirty="0" smtClean="0" sz="2300" spc="-30" b="1">
                <a:latin typeface="Cambria"/>
                <a:cs typeface="Cambria"/>
              </a:rPr>
              <a:t>p</a:t>
            </a:r>
            <a:r>
              <a:rPr dirty="0" smtClean="0" sz="2300" spc="0" b="1">
                <a:latin typeface="Cambria"/>
                <a:cs typeface="Cambria"/>
              </a:rPr>
              <a:t>,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-15" b="1">
                <a:latin typeface="Cambria"/>
                <a:cs typeface="Cambria"/>
              </a:rPr>
              <a:t>c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mpl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0" b="1">
                <a:latin typeface="Cambria"/>
                <a:cs typeface="Cambria"/>
              </a:rPr>
              <a:t>e the post</a:t>
            </a:r>
            <a:r>
              <a:rPr dirty="0" smtClean="0" sz="2300" spc="0" b="1">
                <a:latin typeface="Cambria"/>
                <a:cs typeface="Cambria"/>
              </a:rPr>
              <a:t>‐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st:</a:t>
            </a:r>
            <a:r>
              <a:rPr dirty="0" smtClean="0" sz="2300" spc="0" b="1">
                <a:latin typeface="Cambria"/>
                <a:cs typeface="Cambria"/>
              </a:rPr>
              <a:t> 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ww</a:t>
            </a:r>
            <a:r>
              <a:rPr dirty="0" smtClean="0" sz="2300" spc="-195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w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.sur</a:t>
            </a:r>
            <a:r>
              <a:rPr dirty="0" smtClean="0" sz="2300" spc="-70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v</a:t>
            </a:r>
            <a:r>
              <a:rPr dirty="0" smtClean="0" sz="2300" spc="-45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e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ymon</a:t>
            </a:r>
            <a:r>
              <a:rPr dirty="0" smtClean="0" sz="2300" spc="-35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k</a:t>
            </a:r>
            <a:r>
              <a:rPr dirty="0" smtClean="0" sz="2300" spc="-40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e</a:t>
            </a:r>
            <a:r>
              <a:rPr dirty="0" smtClean="0" sz="2300" spc="-220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y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.com/r/IPE</a:t>
            </a:r>
            <a:r>
              <a:rPr dirty="0" smtClean="0" sz="2300" spc="-90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D</a:t>
            </a:r>
            <a:r>
              <a:rPr dirty="0" smtClean="0" sz="2300" spc="-170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A</a:t>
            </a:r>
            <a:r>
              <a:rPr dirty="0" smtClean="0" sz="2300" spc="5" b="1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Y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2300" spc="-204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2300" spc="-65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st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2300" spc="-204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st</a:t>
            </a:r>
            <a:endParaRPr sz="2300">
              <a:latin typeface="Cambria"/>
              <a:cs typeface="Cambria"/>
            </a:endParaRPr>
          </a:p>
          <a:p>
            <a:pPr>
              <a:lnSpc>
                <a:spcPts val="600"/>
              </a:lnSpc>
              <a:spcBef>
                <a:spcPts val="1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 marR="27305" indent="0">
              <a:lnSpc>
                <a:spcPct val="100600"/>
              </a:lnSpc>
            </a:pPr>
            <a:r>
              <a:rPr dirty="0" smtClean="0" sz="2600" spc="-20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2100" spc="-5" b="1">
                <a:solidFill>
                  <a:srgbClr val="C00000"/>
                </a:solidFill>
                <a:latin typeface="Cambria"/>
                <a:cs typeface="Cambria"/>
              </a:rPr>
              <a:t>TUDEN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10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600" spc="-5" b="1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dirty="0" smtClean="0" sz="2100" spc="-25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2100" spc="0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600" spc="0" b="1">
                <a:solidFill>
                  <a:srgbClr val="C00000"/>
                </a:solidFill>
                <a:latin typeface="Cambria"/>
                <a:cs typeface="Cambria"/>
              </a:rPr>
              <a:t>‐</a:t>
            </a:r>
            <a:r>
              <a:rPr dirty="0" smtClean="0" sz="2600" spc="10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100" spc="10" b="1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dirty="0" smtClean="0" sz="2100" spc="-25" b="1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dirty="0" smtClean="0" sz="2100" spc="-55" b="1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r>
              <a:rPr dirty="0" smtClean="0" sz="2600" spc="5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mtClean="0" sz="2300" spc="5" b="1">
                <a:latin typeface="Cambria"/>
                <a:cs typeface="Cambria"/>
              </a:rPr>
              <a:t>H</a:t>
            </a:r>
            <a:r>
              <a:rPr dirty="0" smtClean="0" sz="2300" spc="-75" b="1">
                <a:latin typeface="Cambria"/>
                <a:cs typeface="Cambria"/>
              </a:rPr>
              <a:t>a</a:t>
            </a:r>
            <a:r>
              <a:rPr dirty="0" smtClean="0" sz="2300" spc="-70" b="1">
                <a:latin typeface="Cambria"/>
                <a:cs typeface="Cambria"/>
              </a:rPr>
              <a:t>v</a:t>
            </a:r>
            <a:r>
              <a:rPr dirty="0" smtClean="0" sz="2300" spc="0" b="1">
                <a:latin typeface="Cambria"/>
                <a:cs typeface="Cambria"/>
              </a:rPr>
              <a:t>e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-5" b="1">
                <a:latin typeface="Cambria"/>
                <a:cs typeface="Cambria"/>
              </a:rPr>
              <a:t>eac</a:t>
            </a:r>
            <a:r>
              <a:rPr dirty="0" smtClean="0" sz="2300" spc="0" b="1">
                <a:latin typeface="Cambria"/>
                <a:cs typeface="Cambria"/>
              </a:rPr>
              <a:t>h</a:t>
            </a:r>
            <a:r>
              <a:rPr dirty="0" smtClean="0" sz="2300" spc="5" b="1">
                <a:latin typeface="Cambria"/>
                <a:cs typeface="Cambria"/>
              </a:rPr>
              <a:t> 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5" b="1">
                <a:latin typeface="Cambria"/>
                <a:cs typeface="Cambria"/>
              </a:rPr>
              <a:t>a</a:t>
            </a:r>
            <a:r>
              <a:rPr dirty="0" smtClean="0" sz="2300" spc="0" b="1">
                <a:latin typeface="Cambria"/>
                <a:cs typeface="Cambria"/>
              </a:rPr>
              <a:t>m</a:t>
            </a:r>
            <a:r>
              <a:rPr dirty="0" smtClean="0" sz="2300" spc="0" b="1">
                <a:latin typeface="Cambria"/>
                <a:cs typeface="Cambria"/>
              </a:rPr>
              <a:t> member</a:t>
            </a:r>
            <a:r>
              <a:rPr dirty="0" smtClean="0" sz="2300" spc="-20" b="1">
                <a:latin typeface="Cambria"/>
                <a:cs typeface="Cambria"/>
              </a:rPr>
              <a:t> </a:t>
            </a:r>
            <a:r>
              <a:rPr dirty="0" smtClean="0" sz="2300" spc="-15" b="1">
                <a:latin typeface="Cambria"/>
                <a:cs typeface="Cambria"/>
              </a:rPr>
              <a:t>c</a:t>
            </a:r>
            <a:r>
              <a:rPr dirty="0" smtClean="0" sz="2300" spc="-5" b="1">
                <a:latin typeface="Cambria"/>
                <a:cs typeface="Cambria"/>
              </a:rPr>
              <a:t>o</a:t>
            </a:r>
            <a:r>
              <a:rPr dirty="0" smtClean="0" sz="2300" spc="0" b="1">
                <a:latin typeface="Cambria"/>
                <a:cs typeface="Cambria"/>
              </a:rPr>
              <a:t>mpl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0" b="1">
                <a:latin typeface="Cambria"/>
                <a:cs typeface="Cambria"/>
              </a:rPr>
              <a:t>e the post</a:t>
            </a:r>
            <a:r>
              <a:rPr dirty="0" smtClean="0" sz="2300" spc="0" b="1">
                <a:latin typeface="Cambria"/>
                <a:cs typeface="Cambria"/>
              </a:rPr>
              <a:t>‐</a:t>
            </a:r>
            <a:r>
              <a:rPr dirty="0" smtClean="0" sz="2300" spc="-30" b="1">
                <a:latin typeface="Cambria"/>
                <a:cs typeface="Cambria"/>
              </a:rPr>
              <a:t>t</a:t>
            </a:r>
            <a:r>
              <a:rPr dirty="0" smtClean="0" sz="2300" spc="-5" b="1">
                <a:latin typeface="Cambria"/>
                <a:cs typeface="Cambria"/>
              </a:rPr>
              <a:t>e</a:t>
            </a:r>
            <a:r>
              <a:rPr dirty="0" smtClean="0" sz="2300" spc="0" b="1">
                <a:latin typeface="Cambria"/>
                <a:cs typeface="Cambria"/>
              </a:rPr>
              <a:t>st:</a:t>
            </a:r>
            <a:r>
              <a:rPr dirty="0" smtClean="0" sz="2300" spc="0" b="1">
                <a:latin typeface="Cambria"/>
                <a:cs typeface="Cambria"/>
              </a:rPr>
              <a:t> 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ww</a:t>
            </a:r>
            <a:r>
              <a:rPr dirty="0" smtClean="0" sz="2300" spc="-19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w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.sur</a:t>
            </a:r>
            <a:r>
              <a:rPr dirty="0" smtClean="0" sz="2300" spc="-70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v</a:t>
            </a:r>
            <a:r>
              <a:rPr dirty="0" smtClean="0" sz="2300" spc="-4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e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ymon</a:t>
            </a:r>
            <a:r>
              <a:rPr dirty="0" smtClean="0" sz="2300" spc="-3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k</a:t>
            </a:r>
            <a:r>
              <a:rPr dirty="0" smtClean="0" sz="2300" spc="-40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e</a:t>
            </a:r>
            <a:r>
              <a:rPr dirty="0" smtClean="0" sz="2300" spc="-220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y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.com/r/IPED</a:t>
            </a:r>
            <a:r>
              <a:rPr dirty="0" smtClean="0" sz="2300" spc="-7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a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y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2300" spc="-65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st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2300" spc="-204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2300" spc="-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2300" spc="0" b="1">
                <a:solidFill>
                  <a:srgbClr val="FFFFFF"/>
                </a:solidFill>
                <a:latin typeface="Cambria"/>
                <a:cs typeface="Cambria"/>
              </a:rPr>
              <a:t>st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47" y="2529839"/>
            <a:ext cx="3596640" cy="2572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019" cy="145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674110" marR="12700" indent="-3662045">
              <a:lnSpc>
                <a:spcPts val="3560"/>
              </a:lnSpc>
            </a:pPr>
            <a:r>
              <a:rPr dirty="0" smtClean="0" sz="3300" spc="-2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3300" spc="-45" b="1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dirty="0" smtClean="0" sz="3300" spc="0" b="1">
                <a:solidFill>
                  <a:srgbClr val="FFFFFF"/>
                </a:solidFill>
                <a:latin typeface="Cambria"/>
                <a:cs typeface="Cambria"/>
              </a:rPr>
              <a:t>AM </a:t>
            </a:r>
            <a:r>
              <a:rPr dirty="0" smtClean="0" sz="3300" spc="-25" b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dirty="0" smtClean="0" sz="3300" spc="-5" b="1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dirty="0" smtClean="0" sz="3300" spc="-4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3300" spc="0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3300" spc="-5" b="1">
                <a:solidFill>
                  <a:srgbClr val="FFFFFF"/>
                </a:solidFill>
                <a:latin typeface="Cambria"/>
                <a:cs typeface="Cambria"/>
              </a:rPr>
              <a:t>‐</a:t>
            </a:r>
            <a:r>
              <a:rPr dirty="0" smtClean="0" sz="3300" spc="-20" b="1">
                <a:solidFill>
                  <a:srgbClr val="FFFFFF"/>
                </a:solidFill>
                <a:latin typeface="Cambria"/>
                <a:cs typeface="Cambria"/>
              </a:rPr>
              <a:t>TE</a:t>
            </a:r>
            <a:r>
              <a:rPr dirty="0" smtClean="0" sz="3300" spc="-6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3300" spc="0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330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300" spc="0" b="1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dirty="0" smtClean="0" sz="3300" spc="-45" b="1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dirty="0" smtClean="0" sz="3300" spc="0" b="1">
                <a:solidFill>
                  <a:srgbClr val="FFFFFF"/>
                </a:solidFill>
                <a:latin typeface="Cambria"/>
                <a:cs typeface="Cambria"/>
              </a:rPr>
              <a:t>TIONS </a:t>
            </a:r>
            <a:r>
              <a:rPr dirty="0" smtClean="0" sz="3300" spc="-20" b="1">
                <a:solidFill>
                  <a:srgbClr val="FFFFFF"/>
                </a:solidFill>
                <a:latin typeface="Cambria"/>
                <a:cs typeface="Cambria"/>
              </a:rPr>
              <a:t>REL</a:t>
            </a:r>
            <a:r>
              <a:rPr dirty="0" smtClean="0" sz="3300" spc="-290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300" spc="-25" b="1">
                <a:solidFill>
                  <a:srgbClr val="FFFFFF"/>
                </a:solidFill>
                <a:latin typeface="Cambria"/>
                <a:cs typeface="Cambria"/>
              </a:rPr>
              <a:t>TED</a:t>
            </a:r>
            <a:r>
              <a:rPr dirty="0" smtClean="0" sz="330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300" spc="-95" b="1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dirty="0" smtClean="0" sz="3300" spc="0" b="1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dirty="0" smtClean="0" sz="3300" spc="-25" b="1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mtClean="0" sz="3300" spc="-20" b="1">
                <a:solidFill>
                  <a:srgbClr val="FFFFFF"/>
                </a:solidFill>
                <a:latin typeface="Cambria"/>
                <a:cs typeface="Cambria"/>
              </a:rPr>
              <a:t> PBL</a:t>
            </a:r>
            <a:r>
              <a:rPr dirty="0" smtClean="0" sz="3300" spc="-2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mtClean="0" sz="3300" spc="-5" b="1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dirty="0" smtClean="0" sz="3300" spc="-35" b="1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dirty="0" smtClean="0" sz="3300" spc="-25" b="1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endParaRPr sz="33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" y="2051304"/>
            <a:ext cx="10058019" cy="4664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09820" y="2281936"/>
            <a:ext cx="4942205" cy="39547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248920" indent="-189230">
              <a:lnSpc>
                <a:spcPct val="70000"/>
              </a:lnSpc>
              <a:buFont typeface="Arial"/>
              <a:buChar char="•"/>
              <a:tabLst>
                <a:tab pos="201295" algn="l"/>
              </a:tabLst>
            </a:pPr>
            <a:r>
              <a:rPr dirty="0" smtClean="0" sz="2150" spc="-20">
                <a:latin typeface="Cambria"/>
                <a:cs typeface="Cambria"/>
              </a:rPr>
              <a:t>Wha</a:t>
            </a:r>
            <a:r>
              <a:rPr dirty="0" smtClean="0" sz="2150" spc="-10">
                <a:latin typeface="Cambria"/>
                <a:cs typeface="Cambria"/>
              </a:rPr>
              <a:t>t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20">
                <a:latin typeface="Cambria"/>
                <a:cs typeface="Cambria"/>
              </a:rPr>
              <a:t>p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o</a:t>
            </a:r>
            <a:r>
              <a:rPr dirty="0" smtClean="0" sz="2150" spc="-40">
                <a:latin typeface="Cambria"/>
                <a:cs typeface="Cambria"/>
              </a:rPr>
              <a:t>f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15">
                <a:latin typeface="Cambria"/>
                <a:cs typeface="Cambria"/>
              </a:rPr>
              <a:t>ssion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55">
                <a:latin typeface="Cambria"/>
                <a:cs typeface="Cambria"/>
              </a:rPr>
              <a:t>w</a:t>
            </a:r>
            <a:r>
              <a:rPr dirty="0" smtClean="0" sz="2150" spc="-20">
                <a:latin typeface="Cambria"/>
                <a:cs typeface="Cambria"/>
              </a:rPr>
              <a:t>e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20">
                <a:latin typeface="Cambria"/>
                <a:cs typeface="Cambria"/>
              </a:rPr>
              <a:t>p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es</a:t>
            </a:r>
            <a:r>
              <a:rPr dirty="0" smtClean="0" sz="2150" spc="-25">
                <a:latin typeface="Cambria"/>
                <a:cs typeface="Cambria"/>
              </a:rPr>
              <a:t>e</a:t>
            </a:r>
            <a:r>
              <a:rPr dirty="0" smtClean="0" sz="2150" spc="-15">
                <a:latin typeface="Cambria"/>
                <a:cs typeface="Cambria"/>
              </a:rPr>
              <a:t>n</a:t>
            </a:r>
            <a:r>
              <a:rPr dirty="0" smtClean="0" sz="2150" spc="-35">
                <a:latin typeface="Cambria"/>
                <a:cs typeface="Cambria"/>
              </a:rPr>
              <a:t>t</a:t>
            </a:r>
            <a:r>
              <a:rPr dirty="0" smtClean="0" sz="2150" spc="-25">
                <a:latin typeface="Cambria"/>
                <a:cs typeface="Cambria"/>
              </a:rPr>
              <a:t>e</a:t>
            </a:r>
            <a:r>
              <a:rPr dirty="0" smtClean="0" sz="2150" spc="-15">
                <a:latin typeface="Cambria"/>
                <a:cs typeface="Cambria"/>
              </a:rPr>
              <a:t>d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20">
                <a:latin typeface="Cambria"/>
                <a:cs typeface="Cambria"/>
              </a:rPr>
              <a:t>on</a:t>
            </a:r>
            <a:r>
              <a:rPr dirty="0" smtClean="0" sz="2150" spc="-10">
                <a:latin typeface="Cambria"/>
                <a:cs typeface="Cambria"/>
              </a:rPr>
              <a:t> </a:t>
            </a:r>
            <a:r>
              <a:rPr dirty="0" smtClean="0" sz="2150" spc="-60">
                <a:latin typeface="Cambria"/>
                <a:cs typeface="Cambria"/>
              </a:rPr>
              <a:t>y</a:t>
            </a:r>
            <a:r>
              <a:rPr dirty="0" smtClean="0" sz="2150" spc="-15">
                <a:latin typeface="Cambria"/>
                <a:cs typeface="Cambria"/>
              </a:rPr>
              <a:t>our</a:t>
            </a:r>
            <a:r>
              <a:rPr dirty="0" smtClean="0" sz="2150" spc="-10">
                <a:latin typeface="Cambria"/>
                <a:cs typeface="Cambria"/>
              </a:rPr>
              <a:t> </a:t>
            </a:r>
            <a:r>
              <a:rPr dirty="0" smtClean="0" sz="2150" spc="-30">
                <a:latin typeface="Cambria"/>
                <a:cs typeface="Cambria"/>
              </a:rPr>
              <a:t>t</a:t>
            </a:r>
            <a:r>
              <a:rPr dirty="0" smtClean="0" sz="2150" spc="-15">
                <a:latin typeface="Cambria"/>
                <a:cs typeface="Cambria"/>
              </a:rPr>
              <a:t>eam?</a:t>
            </a:r>
            <a:endParaRPr sz="215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18"/>
              </a:spcBef>
              <a:buFont typeface="Arial"/>
              <a:buChar char="•"/>
            </a:pPr>
            <a:endParaRPr sz="800"/>
          </a:p>
          <a:p>
            <a:pPr marL="201295" marR="98425" indent="-189230">
              <a:lnSpc>
                <a:spcPct val="69900"/>
              </a:lnSpc>
              <a:buFont typeface="Arial"/>
              <a:buChar char="•"/>
              <a:tabLst>
                <a:tab pos="201295" algn="l"/>
              </a:tabLst>
            </a:pPr>
            <a:r>
              <a:rPr dirty="0" smtClean="0" sz="2150" spc="-15">
                <a:latin typeface="Cambria"/>
                <a:cs typeface="Cambria"/>
              </a:rPr>
              <a:t>What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55">
                <a:latin typeface="Cambria"/>
                <a:cs typeface="Cambria"/>
              </a:rPr>
              <a:t>w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their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sha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ed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and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discipline‐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specifi</a:t>
            </a:r>
            <a:r>
              <a:rPr dirty="0" smtClean="0" sz="2150" spc="-10">
                <a:latin typeface="Cambria"/>
                <a:cs typeface="Cambria"/>
              </a:rPr>
              <a:t>c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ole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a</a:t>
            </a:r>
            <a:r>
              <a:rPr dirty="0" smtClean="0" sz="2150" spc="-20">
                <a:latin typeface="Cambria"/>
                <a:cs typeface="Cambria"/>
              </a:rPr>
              <a:t>n</a:t>
            </a:r>
            <a:r>
              <a:rPr dirty="0" smtClean="0" sz="2150" spc="-15">
                <a:latin typeface="Cambria"/>
                <a:cs typeface="Cambria"/>
              </a:rPr>
              <a:t>d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esponsibilitie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i</a:t>
            </a:r>
            <a:r>
              <a:rPr dirty="0" smtClean="0" sz="2150" spc="-15">
                <a:latin typeface="Cambria"/>
                <a:cs typeface="Cambria"/>
              </a:rPr>
              <a:t>n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this</a:t>
            </a:r>
            <a:r>
              <a:rPr dirty="0" smtClean="0" sz="2150" spc="-10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case?</a:t>
            </a:r>
            <a:endParaRPr sz="215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27"/>
              </a:spcBef>
              <a:buFont typeface="Arial"/>
              <a:buChar char="•"/>
            </a:pPr>
            <a:endParaRPr sz="800"/>
          </a:p>
          <a:p>
            <a:pPr marL="201295" marR="280670" indent="-189230">
              <a:lnSpc>
                <a:spcPct val="69800"/>
              </a:lnSpc>
              <a:buFont typeface="Arial"/>
              <a:buChar char="•"/>
              <a:tabLst>
                <a:tab pos="201295" algn="l"/>
              </a:tabLst>
            </a:pPr>
            <a:r>
              <a:rPr dirty="0" smtClean="0" sz="2150" spc="-150">
                <a:latin typeface="Cambria"/>
                <a:cs typeface="Cambria"/>
              </a:rPr>
              <a:t>W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60">
                <a:latin typeface="Cambria"/>
                <a:cs typeface="Cambria"/>
              </a:rPr>
              <a:t>y</a:t>
            </a:r>
            <a:r>
              <a:rPr dirty="0" smtClean="0" sz="2150" spc="-20">
                <a:latin typeface="Cambria"/>
                <a:cs typeface="Cambria"/>
              </a:rPr>
              <a:t>o</a:t>
            </a:r>
            <a:r>
              <a:rPr dirty="0" smtClean="0" sz="2150" spc="-15">
                <a:latin typeface="Cambria"/>
                <a:cs typeface="Cambria"/>
              </a:rPr>
              <a:t>u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missin</a:t>
            </a:r>
            <a:r>
              <a:rPr dirty="0" smtClean="0" sz="2150" spc="-15">
                <a:latin typeface="Cambria"/>
                <a:cs typeface="Cambria"/>
              </a:rPr>
              <a:t>g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a</a:t>
            </a:r>
            <a:r>
              <a:rPr dirty="0" smtClean="0" sz="2150" spc="-60">
                <a:latin typeface="Cambria"/>
                <a:cs typeface="Cambria"/>
              </a:rPr>
              <a:t>n</a:t>
            </a:r>
            <a:r>
              <a:rPr dirty="0" smtClean="0" sz="2150" spc="-15">
                <a:latin typeface="Cambria"/>
                <a:cs typeface="Cambria"/>
              </a:rPr>
              <a:t>y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30">
                <a:latin typeface="Cambria"/>
                <a:cs typeface="Cambria"/>
              </a:rPr>
              <a:t>t</a:t>
            </a:r>
            <a:r>
              <a:rPr dirty="0" smtClean="0" sz="2150" spc="-20">
                <a:latin typeface="Cambria"/>
                <a:cs typeface="Cambria"/>
              </a:rPr>
              <a:t>ea</a:t>
            </a:r>
            <a:r>
              <a:rPr dirty="0" smtClean="0" sz="2150" spc="-20">
                <a:latin typeface="Cambria"/>
                <a:cs typeface="Cambria"/>
              </a:rPr>
              <a:t>m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20">
                <a:latin typeface="Cambria"/>
                <a:cs typeface="Cambria"/>
              </a:rPr>
              <a:t>members</a:t>
            </a:r>
            <a:r>
              <a:rPr dirty="0" smtClean="0" sz="2150" spc="-15">
                <a:latin typeface="Cambria"/>
                <a:cs typeface="Cambria"/>
              </a:rPr>
              <a:t> tha</a:t>
            </a:r>
            <a:r>
              <a:rPr dirty="0" smtClean="0" sz="2150" spc="-10">
                <a:latin typeface="Cambria"/>
                <a:cs typeface="Cambria"/>
              </a:rPr>
              <a:t>t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25">
                <a:latin typeface="Cambria"/>
                <a:cs typeface="Cambria"/>
              </a:rPr>
              <a:t>m</a:t>
            </a:r>
            <a:r>
              <a:rPr dirty="0" smtClean="0" sz="2150" spc="-60">
                <a:latin typeface="Cambria"/>
                <a:cs typeface="Cambria"/>
              </a:rPr>
              <a:t>a</a:t>
            </a:r>
            <a:r>
              <a:rPr dirty="0" smtClean="0" sz="2150" spc="-15">
                <a:latin typeface="Cambria"/>
                <a:cs typeface="Cambria"/>
              </a:rPr>
              <a:t>y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20">
                <a:latin typeface="Cambria"/>
                <a:cs typeface="Cambria"/>
              </a:rPr>
              <a:t>b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vita</a:t>
            </a:r>
            <a:r>
              <a:rPr dirty="0" smtClean="0" sz="2150" spc="-10">
                <a:latin typeface="Cambria"/>
                <a:cs typeface="Cambria"/>
              </a:rPr>
              <a:t>l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30">
                <a:latin typeface="Cambria"/>
                <a:cs typeface="Cambria"/>
              </a:rPr>
              <a:t>t</a:t>
            </a:r>
            <a:r>
              <a:rPr dirty="0" smtClean="0" sz="2150" spc="-15">
                <a:latin typeface="Cambria"/>
                <a:cs typeface="Cambria"/>
              </a:rPr>
              <a:t>o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thi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patient’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ca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0">
                <a:latin typeface="Cambria"/>
                <a:cs typeface="Cambria"/>
              </a:rPr>
              <a:t>e?</a:t>
            </a:r>
            <a:endParaRPr sz="215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27"/>
              </a:spcBef>
              <a:buFont typeface="Arial"/>
              <a:buChar char="•"/>
            </a:pPr>
            <a:endParaRPr sz="800"/>
          </a:p>
          <a:p>
            <a:pPr algn="just" marL="201295" marR="530225" indent="-189230">
              <a:lnSpc>
                <a:spcPct val="69800"/>
              </a:lnSpc>
              <a:buFont typeface="Arial"/>
              <a:buChar char="•"/>
              <a:tabLst>
                <a:tab pos="201295" algn="l"/>
              </a:tabLst>
            </a:pPr>
            <a:r>
              <a:rPr dirty="0" smtClean="0" sz="2150" spc="-15">
                <a:latin typeface="Cambria"/>
                <a:cs typeface="Cambria"/>
              </a:rPr>
              <a:t>What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40">
                <a:latin typeface="Cambria"/>
                <a:cs typeface="Cambria"/>
              </a:rPr>
              <a:t>e</a:t>
            </a:r>
            <a:r>
              <a:rPr dirty="0" smtClean="0" sz="2150" spc="-15">
                <a:latin typeface="Cambria"/>
                <a:cs typeface="Cambria"/>
              </a:rPr>
              <a:t>x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and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gender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specific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health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issue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55">
                <a:latin typeface="Cambria"/>
                <a:cs typeface="Cambria"/>
              </a:rPr>
              <a:t>w</a:t>
            </a:r>
            <a:r>
              <a:rPr dirty="0" smtClean="0" sz="2150" spc="-20">
                <a:latin typeface="Cambria"/>
                <a:cs typeface="Cambria"/>
              </a:rPr>
              <a:t>e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discusse</a:t>
            </a:r>
            <a:r>
              <a:rPr dirty="0" smtClean="0" sz="2150" spc="-15">
                <a:latin typeface="Cambria"/>
                <a:cs typeface="Cambria"/>
              </a:rPr>
              <a:t>d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15">
                <a:latin typeface="Cambria"/>
                <a:cs typeface="Cambria"/>
              </a:rPr>
              <a:t>la</a:t>
            </a:r>
            <a:r>
              <a:rPr dirty="0" smtClean="0" sz="2150" spc="-30">
                <a:latin typeface="Cambria"/>
                <a:cs typeface="Cambria"/>
              </a:rPr>
              <a:t>t</a:t>
            </a:r>
            <a:r>
              <a:rPr dirty="0" smtClean="0" sz="2150" spc="-20">
                <a:latin typeface="Cambria"/>
                <a:cs typeface="Cambria"/>
              </a:rPr>
              <a:t>e</a:t>
            </a:r>
            <a:r>
              <a:rPr dirty="0" smtClean="0" sz="2150" spc="-15">
                <a:latin typeface="Cambria"/>
                <a:cs typeface="Cambria"/>
              </a:rPr>
              <a:t>d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30">
                <a:latin typeface="Cambria"/>
                <a:cs typeface="Cambria"/>
              </a:rPr>
              <a:t>t</a:t>
            </a:r>
            <a:r>
              <a:rPr dirty="0" smtClean="0" sz="2150" spc="-15">
                <a:latin typeface="Cambria"/>
                <a:cs typeface="Cambria"/>
              </a:rPr>
              <a:t>o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this</a:t>
            </a:r>
            <a:r>
              <a:rPr dirty="0" smtClean="0" sz="2150" spc="-10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case?</a:t>
            </a:r>
            <a:endParaRPr sz="215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22"/>
              </a:spcBef>
              <a:buFont typeface="Arial"/>
              <a:buChar char="•"/>
            </a:pPr>
            <a:endParaRPr sz="800"/>
          </a:p>
          <a:p>
            <a:pPr marL="201295" marR="99695" indent="-189230">
              <a:lnSpc>
                <a:spcPct val="70000"/>
              </a:lnSpc>
              <a:buFont typeface="Arial"/>
              <a:buChar char="•"/>
              <a:tabLst>
                <a:tab pos="201295" algn="l"/>
              </a:tabLst>
            </a:pPr>
            <a:r>
              <a:rPr dirty="0" smtClean="0" sz="2150" spc="-15">
                <a:latin typeface="Cambria"/>
                <a:cs typeface="Cambria"/>
              </a:rPr>
              <a:t>What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55">
                <a:latin typeface="Cambria"/>
                <a:cs typeface="Cambria"/>
              </a:rPr>
              <a:t>w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the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30">
                <a:latin typeface="Cambria"/>
                <a:cs typeface="Cambria"/>
              </a:rPr>
              <a:t>t</a:t>
            </a:r>
            <a:r>
              <a:rPr dirty="0" smtClean="0" sz="2150" spc="-15">
                <a:latin typeface="Cambria"/>
                <a:cs typeface="Cambria"/>
              </a:rPr>
              <a:t>ea</a:t>
            </a:r>
            <a:r>
              <a:rPr dirty="0" smtClean="0" sz="2150" spc="-80">
                <a:latin typeface="Cambria"/>
                <a:cs typeface="Cambria"/>
              </a:rPr>
              <a:t>m</a:t>
            </a:r>
            <a:r>
              <a:rPr dirty="0" smtClean="0" sz="2150" spc="-10">
                <a:latin typeface="Cambria"/>
                <a:cs typeface="Cambria"/>
              </a:rPr>
              <a:t>’s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goals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and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20">
                <a:latin typeface="Cambria"/>
                <a:cs typeface="Cambria"/>
              </a:rPr>
              <a:t>p</a:t>
            </a:r>
            <a:r>
              <a:rPr dirty="0" smtClean="0" sz="2150" spc="-10">
                <a:latin typeface="Cambria"/>
                <a:cs typeface="Cambria"/>
              </a:rPr>
              <a:t>lan</a:t>
            </a:r>
            <a:r>
              <a:rPr dirty="0" smtClean="0" sz="2150" spc="-10">
                <a:latin typeface="Cambria"/>
                <a:cs typeface="Cambria"/>
              </a:rPr>
              <a:t> </a:t>
            </a:r>
            <a:r>
              <a:rPr dirty="0" smtClean="0" sz="2150" spc="-40">
                <a:latin typeface="Cambria"/>
                <a:cs typeface="Cambria"/>
              </a:rPr>
              <a:t>f</a:t>
            </a:r>
            <a:r>
              <a:rPr dirty="0" smtClean="0" sz="2150" spc="-15">
                <a:latin typeface="Cambria"/>
                <a:cs typeface="Cambria"/>
              </a:rPr>
              <a:t>or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thi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patien</a:t>
            </a:r>
            <a:r>
              <a:rPr dirty="0" smtClean="0" sz="2150" spc="15">
                <a:latin typeface="Cambria"/>
                <a:cs typeface="Cambria"/>
              </a:rPr>
              <a:t>t</a:t>
            </a:r>
            <a:r>
              <a:rPr dirty="0" smtClean="0" sz="2150" spc="-5">
                <a:latin typeface="Cambria"/>
                <a:cs typeface="Cambria"/>
              </a:rPr>
              <a:t>,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includin</a:t>
            </a:r>
            <a:r>
              <a:rPr dirty="0" smtClean="0" sz="2150" spc="-15">
                <a:latin typeface="Cambria"/>
                <a:cs typeface="Cambria"/>
              </a:rPr>
              <a:t>g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discharg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plan?</a:t>
            </a:r>
            <a:endParaRPr sz="2150">
              <a:latin typeface="Cambria"/>
              <a:cs typeface="Cambria"/>
            </a:endParaRPr>
          </a:p>
          <a:p>
            <a:pPr>
              <a:lnSpc>
                <a:spcPts val="800"/>
              </a:lnSpc>
              <a:spcBef>
                <a:spcPts val="18"/>
              </a:spcBef>
              <a:buFont typeface="Arial"/>
              <a:buChar char="•"/>
            </a:pPr>
            <a:endParaRPr sz="800"/>
          </a:p>
          <a:p>
            <a:pPr marL="201295" marR="12700" indent="-189230">
              <a:lnSpc>
                <a:spcPct val="69900"/>
              </a:lnSpc>
              <a:buFont typeface="Arial"/>
              <a:buChar char="•"/>
              <a:tabLst>
                <a:tab pos="201295" algn="l"/>
              </a:tabLst>
            </a:pPr>
            <a:r>
              <a:rPr dirty="0" smtClean="0" sz="2150" spc="-20">
                <a:latin typeface="Cambria"/>
                <a:cs typeface="Cambria"/>
              </a:rPr>
              <a:t>H</a:t>
            </a:r>
            <a:r>
              <a:rPr dirty="0" smtClean="0" sz="2150" spc="-30">
                <a:latin typeface="Cambria"/>
                <a:cs typeface="Cambria"/>
              </a:rPr>
              <a:t>o</a:t>
            </a:r>
            <a:r>
              <a:rPr dirty="0" smtClean="0" sz="2150" spc="-20">
                <a:latin typeface="Cambria"/>
                <a:cs typeface="Cambria"/>
              </a:rPr>
              <a:t>w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55">
                <a:latin typeface="Cambria"/>
                <a:cs typeface="Cambria"/>
              </a:rPr>
              <a:t>w</a:t>
            </a:r>
            <a:r>
              <a:rPr dirty="0" smtClean="0" sz="2150" spc="-15">
                <a:latin typeface="Cambria"/>
                <a:cs typeface="Cambria"/>
              </a:rPr>
              <a:t>o</a:t>
            </a:r>
            <a:r>
              <a:rPr dirty="0" smtClean="0" sz="2150" spc="-15">
                <a:latin typeface="Cambria"/>
                <a:cs typeface="Cambria"/>
              </a:rPr>
              <a:t>ul</a:t>
            </a:r>
            <a:r>
              <a:rPr dirty="0" smtClean="0" sz="2150" spc="-15">
                <a:latin typeface="Cambria"/>
                <a:cs typeface="Cambria"/>
              </a:rPr>
              <a:t>d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60">
                <a:latin typeface="Cambria"/>
                <a:cs typeface="Cambria"/>
              </a:rPr>
              <a:t>y</a:t>
            </a:r>
            <a:r>
              <a:rPr dirty="0" smtClean="0" sz="2150" spc="-15">
                <a:latin typeface="Cambria"/>
                <a:cs typeface="Cambria"/>
              </a:rPr>
              <a:t>o</a:t>
            </a:r>
            <a:r>
              <a:rPr dirty="0" smtClean="0" sz="2150" spc="-20">
                <a:latin typeface="Cambria"/>
                <a:cs typeface="Cambria"/>
              </a:rPr>
              <a:t>u</a:t>
            </a:r>
            <a:r>
              <a:rPr dirty="0" smtClean="0" sz="2150" spc="-10">
                <a:latin typeface="Cambria"/>
                <a:cs typeface="Cambria"/>
              </a:rPr>
              <a:t>r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goal</a:t>
            </a:r>
            <a:r>
              <a:rPr dirty="0" smtClean="0" sz="2150" spc="-10">
                <a:latin typeface="Cambria"/>
                <a:cs typeface="Cambria"/>
              </a:rPr>
              <a:t>s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a</a:t>
            </a:r>
            <a:r>
              <a:rPr dirty="0" smtClean="0" sz="2150" spc="-20">
                <a:latin typeface="Cambria"/>
                <a:cs typeface="Cambria"/>
              </a:rPr>
              <a:t>nd/o</a:t>
            </a:r>
            <a:r>
              <a:rPr dirty="0" smtClean="0" sz="2150" spc="-10">
                <a:latin typeface="Cambria"/>
                <a:cs typeface="Cambria"/>
              </a:rPr>
              <a:t>r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pla</a:t>
            </a:r>
            <a:r>
              <a:rPr dirty="0" smtClean="0" sz="2150" spc="-15">
                <a:latin typeface="Cambria"/>
                <a:cs typeface="Cambria"/>
              </a:rPr>
              <a:t>n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of</a:t>
            </a:r>
            <a:r>
              <a:rPr dirty="0" smtClean="0" sz="2150" spc="-10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ca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h</a:t>
            </a:r>
            <a:r>
              <a:rPr dirty="0" smtClean="0" sz="2150" spc="-60">
                <a:latin typeface="Cambria"/>
                <a:cs typeface="Cambria"/>
              </a:rPr>
              <a:t>a</a:t>
            </a:r>
            <a:r>
              <a:rPr dirty="0" smtClean="0" sz="2150" spc="-60">
                <a:latin typeface="Cambria"/>
                <a:cs typeface="Cambria"/>
              </a:rPr>
              <a:t>v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dif</a:t>
            </a:r>
            <a:r>
              <a:rPr dirty="0" smtClean="0" sz="2150" spc="-40">
                <a:latin typeface="Cambria"/>
                <a:cs typeface="Cambria"/>
              </a:rPr>
              <a:t>f</a:t>
            </a:r>
            <a:r>
              <a:rPr dirty="0" smtClean="0" sz="2150" spc="-15">
                <a:latin typeface="Cambria"/>
                <a:cs typeface="Cambria"/>
              </a:rPr>
              <a:t>e</a:t>
            </a:r>
            <a:r>
              <a:rPr dirty="0" smtClean="0" sz="2150" spc="-45">
                <a:latin typeface="Cambria"/>
                <a:cs typeface="Cambria"/>
              </a:rPr>
              <a:t>r</a:t>
            </a:r>
            <a:r>
              <a:rPr dirty="0" smtClean="0" sz="2150" spc="-15">
                <a:latin typeface="Cambria"/>
                <a:cs typeface="Cambria"/>
              </a:rPr>
              <a:t>ed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i</a:t>
            </a:r>
            <a:r>
              <a:rPr dirty="0" smtClean="0" sz="2150" spc="-10">
                <a:latin typeface="Cambria"/>
                <a:cs typeface="Cambria"/>
              </a:rPr>
              <a:t>f</a:t>
            </a:r>
            <a:r>
              <a:rPr dirty="0" smtClean="0" sz="2150" spc="-10">
                <a:latin typeface="Cambria"/>
                <a:cs typeface="Cambria"/>
              </a:rPr>
              <a:t> </a:t>
            </a:r>
            <a:r>
              <a:rPr dirty="0" smtClean="0" sz="2150" spc="-10">
                <a:latin typeface="Cambria"/>
                <a:cs typeface="Cambria"/>
              </a:rPr>
              <a:t>this</a:t>
            </a:r>
            <a:r>
              <a:rPr dirty="0" smtClean="0" sz="2150" spc="-1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had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been</a:t>
            </a:r>
            <a:r>
              <a:rPr dirty="0" smtClean="0" sz="2150" spc="-20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a</a:t>
            </a:r>
            <a:r>
              <a:rPr dirty="0" smtClean="0" sz="2150" spc="-1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male</a:t>
            </a:r>
            <a:r>
              <a:rPr dirty="0" smtClean="0" sz="2150" spc="-5">
                <a:latin typeface="Cambria"/>
                <a:cs typeface="Cambria"/>
              </a:rPr>
              <a:t> </a:t>
            </a:r>
            <a:r>
              <a:rPr dirty="0" smtClean="0" sz="2150" spc="-15">
                <a:latin typeface="Cambria"/>
                <a:cs typeface="Cambria"/>
              </a:rPr>
              <a:t>patient?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5" y="1063752"/>
            <a:ext cx="10045446" cy="5644896"/>
          </a:xfrm>
          <a:custGeom>
            <a:avLst/>
            <a:gdLst/>
            <a:ahLst/>
            <a:cxnLst/>
            <a:rect l="l" t="t" r="r" b="b"/>
            <a:pathLst>
              <a:path w="10045446" h="5644896">
                <a:moveTo>
                  <a:pt x="10045446" y="5644896"/>
                </a:moveTo>
                <a:lnTo>
                  <a:pt x="10045446" y="0"/>
                </a:lnTo>
                <a:lnTo>
                  <a:pt x="0" y="0"/>
                </a:lnTo>
                <a:lnTo>
                  <a:pt x="0" y="5644896"/>
                </a:lnTo>
                <a:lnTo>
                  <a:pt x="10045446" y="564489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jbogschu</dc:creator>
  <dc:title>Microsoft PowerPoint - 2016 Spring IPE day.pptx</dc:title>
  <dcterms:created xsi:type="dcterms:W3CDTF">2016-07-21T11:25:21Z</dcterms:created>
  <dcterms:modified xsi:type="dcterms:W3CDTF">2016-07-21T11:25:21Z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2016-03-23T00:00:00Z</vt:filetime>
  </property>
  <property fmtid="{D5CDD505-2E9C-101B-9397-08002B2CF9AE}" pid="3" name="LastSaved">
    <vt:filetime>2016-07-21T00:00:00Z</vt:filetime>
  </property>
</Properties>
</file>