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5"/>
  </p:notesMasterIdLst>
  <p:sldIdLst>
    <p:sldId id="256" r:id="rId2"/>
    <p:sldId id="350" r:id="rId3"/>
    <p:sldId id="439" r:id="rId4"/>
    <p:sldId id="278" r:id="rId5"/>
    <p:sldId id="436" r:id="rId6"/>
    <p:sldId id="361" r:id="rId7"/>
    <p:sldId id="282" r:id="rId8"/>
    <p:sldId id="339" r:id="rId9"/>
    <p:sldId id="437" r:id="rId10"/>
    <p:sldId id="284" r:id="rId11"/>
    <p:sldId id="289" r:id="rId12"/>
    <p:sldId id="364" r:id="rId13"/>
    <p:sldId id="3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Werbinski" initials="JW" lastIdx="1" clrIdx="0">
    <p:extLst>
      <p:ext uri="{19B8F6BF-5375-455C-9EA6-DF929625EA0E}">
        <p15:presenceInfo xmlns:p15="http://schemas.microsoft.com/office/powerpoint/2012/main" userId="6d5f8bebc56717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7D653-69CC-4A95-B62D-180432C55B07}" v="328" dt="2019-05-31T10:15:43.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04" d="100"/>
          <a:sy n="104" d="100"/>
        </p:scale>
        <p:origin x="126" y="3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39D43-8F8D-45AF-9CF5-261AB29FD58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EBDA900-320A-4814-911D-F8D807271F6E}">
      <dgm:prSet custT="1"/>
      <dgm:spPr/>
      <dgm:t>
        <a:bodyPr/>
        <a:lstStyle/>
        <a:p>
          <a:r>
            <a:rPr lang="en-US" sz="900" dirty="0"/>
            <a:t>PBL, TBL FLIPPED CLASSROOM</a:t>
          </a:r>
        </a:p>
      </dgm:t>
    </dgm:pt>
    <dgm:pt modelId="{1C4B885C-F9D2-4044-A062-6203D4AC37C7}" type="parTrans" cxnId="{8A5CC8CE-CC8B-43FB-881B-DA71BCE8517B}">
      <dgm:prSet/>
      <dgm:spPr/>
      <dgm:t>
        <a:bodyPr/>
        <a:lstStyle/>
        <a:p>
          <a:endParaRPr lang="en-US"/>
        </a:p>
      </dgm:t>
    </dgm:pt>
    <dgm:pt modelId="{B6C20A6D-6F86-437D-88A1-FA2D9FCE23F9}" type="sibTrans" cxnId="{8A5CC8CE-CC8B-43FB-881B-DA71BCE8517B}">
      <dgm:prSet/>
      <dgm:spPr/>
      <dgm:t>
        <a:bodyPr/>
        <a:lstStyle/>
        <a:p>
          <a:endParaRPr lang="en-US"/>
        </a:p>
      </dgm:t>
    </dgm:pt>
    <dgm:pt modelId="{A43B7A40-D10E-4B0E-B17E-1A8556BC2327}" type="pres">
      <dgm:prSet presAssocID="{37439D43-8F8D-45AF-9CF5-261AB29FD581}" presName="CompostProcess" presStyleCnt="0">
        <dgm:presLayoutVars>
          <dgm:dir/>
          <dgm:resizeHandles val="exact"/>
        </dgm:presLayoutVars>
      </dgm:prSet>
      <dgm:spPr/>
    </dgm:pt>
    <dgm:pt modelId="{1DE62D91-7D08-40B0-BE49-2F4BA432D5A0}" type="pres">
      <dgm:prSet presAssocID="{37439D43-8F8D-45AF-9CF5-261AB29FD581}" presName="arrow" presStyleLbl="bgShp" presStyleIdx="0" presStyleCnt="1"/>
      <dgm:spPr/>
    </dgm:pt>
    <dgm:pt modelId="{09B7A85B-ECF8-4FE9-8A91-2AA9D7FE2328}" type="pres">
      <dgm:prSet presAssocID="{37439D43-8F8D-45AF-9CF5-261AB29FD581}" presName="linearProcess" presStyleCnt="0"/>
      <dgm:spPr/>
    </dgm:pt>
    <dgm:pt modelId="{CC6FB331-871C-4CAA-BA38-53A5DC64530B}" type="pres">
      <dgm:prSet presAssocID="{3EBDA900-320A-4814-911D-F8D807271F6E}" presName="textNode" presStyleLbl="node1" presStyleIdx="0" presStyleCnt="1" custScaleX="189096" custScaleY="132333" custLinFactNeighborX="39976" custLinFactNeighborY="-7592">
        <dgm:presLayoutVars>
          <dgm:bulletEnabled val="1"/>
        </dgm:presLayoutVars>
      </dgm:prSet>
      <dgm:spPr/>
    </dgm:pt>
  </dgm:ptLst>
  <dgm:cxnLst>
    <dgm:cxn modelId="{0D43365F-5E9D-4A14-A806-69B2354DAFA0}" type="presOf" srcId="{3EBDA900-320A-4814-911D-F8D807271F6E}" destId="{CC6FB331-871C-4CAA-BA38-53A5DC64530B}" srcOrd="0" destOrd="0" presId="urn:microsoft.com/office/officeart/2005/8/layout/hProcess9"/>
    <dgm:cxn modelId="{389FCA68-74B9-44FC-A22C-854D7FF6C367}" type="presOf" srcId="{37439D43-8F8D-45AF-9CF5-261AB29FD581}" destId="{A43B7A40-D10E-4B0E-B17E-1A8556BC2327}" srcOrd="0" destOrd="0" presId="urn:microsoft.com/office/officeart/2005/8/layout/hProcess9"/>
    <dgm:cxn modelId="{8A5CC8CE-CC8B-43FB-881B-DA71BCE8517B}" srcId="{37439D43-8F8D-45AF-9CF5-261AB29FD581}" destId="{3EBDA900-320A-4814-911D-F8D807271F6E}" srcOrd="0" destOrd="0" parTransId="{1C4B885C-F9D2-4044-A062-6203D4AC37C7}" sibTransId="{B6C20A6D-6F86-437D-88A1-FA2D9FCE23F9}"/>
    <dgm:cxn modelId="{B28BAC14-D4F1-48A5-84EB-B1EDBD811A55}" type="presParOf" srcId="{A43B7A40-D10E-4B0E-B17E-1A8556BC2327}" destId="{1DE62D91-7D08-40B0-BE49-2F4BA432D5A0}" srcOrd="0" destOrd="0" presId="urn:microsoft.com/office/officeart/2005/8/layout/hProcess9"/>
    <dgm:cxn modelId="{58911BFF-A35D-418D-878E-97FD2935853B}" type="presParOf" srcId="{A43B7A40-D10E-4B0E-B17E-1A8556BC2327}" destId="{09B7A85B-ECF8-4FE9-8A91-2AA9D7FE2328}" srcOrd="1" destOrd="0" presId="urn:microsoft.com/office/officeart/2005/8/layout/hProcess9"/>
    <dgm:cxn modelId="{FA140727-399B-48DC-A619-AE4557853F64}" type="presParOf" srcId="{09B7A85B-ECF8-4FE9-8A91-2AA9D7FE2328}" destId="{CC6FB331-871C-4CAA-BA38-53A5DC64530B}" srcOrd="0"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62D91-7D08-40B0-BE49-2F4BA432D5A0}">
      <dsp:nvSpPr>
        <dsp:cNvPr id="0" name=""/>
        <dsp:cNvSpPr/>
      </dsp:nvSpPr>
      <dsp:spPr>
        <a:xfrm>
          <a:off x="139860" y="0"/>
          <a:ext cx="1585085" cy="3698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FB331-871C-4CAA-BA38-53A5DC64530B}">
      <dsp:nvSpPr>
        <dsp:cNvPr id="0" name=""/>
        <dsp:cNvSpPr/>
      </dsp:nvSpPr>
      <dsp:spPr>
        <a:xfrm>
          <a:off x="82" y="75814"/>
          <a:ext cx="1864724" cy="19579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PBL, TBL FLIPPED CLASSROOM</a:t>
          </a:r>
        </a:p>
      </dsp:txBody>
      <dsp:txXfrm>
        <a:off x="9640" y="85372"/>
        <a:ext cx="1845608" cy="1766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F3C4A-E340-445B-87B2-75FE35C29995}" type="datetimeFigureOut">
              <a:rPr lang="en-US" smtClean="0"/>
              <a:t>5/31/2019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12C3F-1684-4DC2-A659-07DB5E5AFB9F}" type="slidenum">
              <a:rPr lang="en-US" smtClean="0"/>
              <a:t>‹#›</a:t>
            </a:fld>
            <a:endParaRPr lang="en-US"/>
          </a:p>
        </p:txBody>
      </p:sp>
    </p:spTree>
    <p:extLst>
      <p:ext uri="{BB962C8B-B14F-4D97-AF65-F5344CB8AC3E}">
        <p14:creationId xmlns:p14="http://schemas.microsoft.com/office/powerpoint/2010/main" val="209034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F3722CDA-4F47-4DAD-9784-4CFFE6635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0D2CA1B7-CFF3-408A-85C9-090060A7A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 am the ED of SGWHC.  For more questions, ask me or Nikki Miller, our Media Specialist, who will be here at the conference both days.</a:t>
            </a:r>
          </a:p>
        </p:txBody>
      </p:sp>
      <p:sp>
        <p:nvSpPr>
          <p:cNvPr id="149508" name="Slide Number Placeholder 3">
            <a:extLst>
              <a:ext uri="{FF2B5EF4-FFF2-40B4-BE49-F238E27FC236}">
                <a16:creationId xmlns:a16="http://schemas.microsoft.com/office/drawing/2014/main" id="{E85315C8-5115-47F7-8AB7-527E470697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46909BA-E541-4D1E-966B-38D717F22E7B}"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D333B1DE-FF73-409B-A0DC-CD0D34C6B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791528E2-40FF-4C4A-ADA9-E4F2856EA0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Mary Ann Legato’s two volume text. 2d edition.  Considering a 3d. Alyson’s hot off the press and available for orders today.</a:t>
            </a:r>
          </a:p>
        </p:txBody>
      </p:sp>
      <p:sp>
        <p:nvSpPr>
          <p:cNvPr id="139268" name="Slide Number Placeholder 3">
            <a:extLst>
              <a:ext uri="{FF2B5EF4-FFF2-40B4-BE49-F238E27FC236}">
                <a16:creationId xmlns:a16="http://schemas.microsoft.com/office/drawing/2014/main" id="{6A3ADBD8-135C-4AEE-B046-65345D7629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65B9BD4-3B67-4237-B294-25A7C39CB29E}"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55BCDF09-4611-469B-A056-66E8B72C2E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C94B8E4A-4863-4D88-8567-D02A20A01C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The Journal of Women’s Health recently expanded the name to JWH and Gender Based Medicine. Biology of Sex Differences is an online journal.  Gender Medicine has been discontinued, but older issues remain on that website.</a:t>
            </a:r>
          </a:p>
        </p:txBody>
      </p:sp>
      <p:sp>
        <p:nvSpPr>
          <p:cNvPr id="141316" name="Slide Number Placeholder 3">
            <a:extLst>
              <a:ext uri="{FF2B5EF4-FFF2-40B4-BE49-F238E27FC236}">
                <a16:creationId xmlns:a16="http://schemas.microsoft.com/office/drawing/2014/main" id="{E9A6B312-D961-4EB8-B062-2AA8A8D29C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8C73E9-50AD-44E6-BEA0-1E5E858518FA}"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7CA5BEE9-686A-4DDF-931A-D3BFA47A28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47E7D79D-C7E8-42C0-9919-A943CC9AC7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Summit Attendees will have access to these resources for 45 days after the conference today.  After that, go to the sexandgenderhealth.com website to learn about subscriptions for individuals and institutions</a:t>
            </a:r>
          </a:p>
        </p:txBody>
      </p:sp>
      <p:sp>
        <p:nvSpPr>
          <p:cNvPr id="144388" name="Slide Number Placeholder 3">
            <a:extLst>
              <a:ext uri="{FF2B5EF4-FFF2-40B4-BE49-F238E27FC236}">
                <a16:creationId xmlns:a16="http://schemas.microsoft.com/office/drawing/2014/main" id="{9CE8AE4B-70D8-47A4-8444-9F50FD7032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E8C23B-4F85-4627-9D49-0EB62FCC545F}"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A9293E24-1573-4C4B-86E8-DB1BE59E7D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F3F8FDA4-CFC5-4F2E-B4B2-6F8735CC8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Y Does X Make A Difference FREE CME modules. Each gives 1 hour of CME in SGBM</a:t>
            </a:r>
          </a:p>
        </p:txBody>
      </p:sp>
      <p:sp>
        <p:nvSpPr>
          <p:cNvPr id="146436" name="Slide Number Placeholder 3">
            <a:extLst>
              <a:ext uri="{FF2B5EF4-FFF2-40B4-BE49-F238E27FC236}">
                <a16:creationId xmlns:a16="http://schemas.microsoft.com/office/drawing/2014/main" id="{E7481CB2-A8F8-4AD1-A355-69EB6CD616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A16B8D8-41D8-407A-A7E5-72A9C2F1DFA4}"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85B832-7467-40DD-A2D1-DD7CE073F490}"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102363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8AD364B-5B30-4362-BD5F-CF4EF181B253}" type="datetimeFigureOut">
              <a:rPr lang="en-US" altLang="en-US" smtClean="0"/>
              <a:pPr>
                <a:defRPr/>
              </a:pPr>
              <a:t>5/31/2019</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710779-3A3B-45C0-A9A2-0E3D13C45097}" type="slidenum">
              <a:rPr lang="en-US" altLang="en-US" smtClean="0"/>
              <a:pPr>
                <a:defRPr/>
              </a:pPr>
              <a:t>‹#›</a:t>
            </a:fld>
            <a:endParaRPr lang="en-US" altLang="en-US"/>
          </a:p>
        </p:txBody>
      </p:sp>
    </p:spTree>
    <p:extLst>
      <p:ext uri="{BB962C8B-B14F-4D97-AF65-F5344CB8AC3E}">
        <p14:creationId xmlns:p14="http://schemas.microsoft.com/office/powerpoint/2010/main" val="43899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5B832-7467-40DD-A2D1-DD7CE073F490}"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30085-2C9F-4BBC-8778-D7F8E2D024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2596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5B832-7467-40DD-A2D1-DD7CE073F490}"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34322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5B832-7467-40DD-A2D1-DD7CE073F490}"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30085-2C9F-4BBC-8778-D7F8E2D024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123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5B832-7467-40DD-A2D1-DD7CE073F490}"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1999974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85B832-7467-40DD-A2D1-DD7CE073F490}"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2352306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85B832-7467-40DD-A2D1-DD7CE073F490}"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245210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85B832-7467-40DD-A2D1-DD7CE073F490}"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268473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5B832-7467-40DD-A2D1-DD7CE073F490}"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125029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85B832-7467-40DD-A2D1-DD7CE073F490}"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71467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85B832-7467-40DD-A2D1-DD7CE073F490}" type="datetimeFigureOut">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78137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85B832-7467-40DD-A2D1-DD7CE073F490}" type="datetimeFigureOut">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10308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5B832-7467-40DD-A2D1-DD7CE073F490}" type="datetimeFigureOut">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405224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85B832-7467-40DD-A2D1-DD7CE073F490}"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30085-2C9F-4BBC-8778-D7F8E2D02492}" type="slidenum">
              <a:rPr lang="en-US" smtClean="0"/>
              <a:t>‹#›</a:t>
            </a:fld>
            <a:endParaRPr lang="en-US"/>
          </a:p>
        </p:txBody>
      </p:sp>
    </p:spTree>
    <p:extLst>
      <p:ext uri="{BB962C8B-B14F-4D97-AF65-F5344CB8AC3E}">
        <p14:creationId xmlns:p14="http://schemas.microsoft.com/office/powerpoint/2010/main" val="202960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30085-2C9F-4BBC-8778-D7F8E2D02492}" type="slidenum">
              <a:rPr lang="en-US" smtClean="0"/>
              <a:t>‹#›</a:t>
            </a:fld>
            <a:endParaRPr lang="en-US"/>
          </a:p>
        </p:txBody>
      </p:sp>
      <p:sp>
        <p:nvSpPr>
          <p:cNvPr id="5" name="Date Placeholder 4"/>
          <p:cNvSpPr>
            <a:spLocks noGrp="1"/>
          </p:cNvSpPr>
          <p:nvPr>
            <p:ph type="dt" sz="half" idx="10"/>
          </p:nvPr>
        </p:nvSpPr>
        <p:spPr/>
        <p:txBody>
          <a:bodyPr/>
          <a:lstStyle/>
          <a:p>
            <a:fld id="{4C85B832-7467-40DD-A2D1-DD7CE073F490}" type="datetimeFigureOut">
              <a:rPr lang="en-US" smtClean="0"/>
              <a:t>5/31/2019</a:t>
            </a:fld>
            <a:endParaRPr lang="en-US"/>
          </a:p>
        </p:txBody>
      </p:sp>
    </p:spTree>
    <p:extLst>
      <p:ext uri="{BB962C8B-B14F-4D97-AF65-F5344CB8AC3E}">
        <p14:creationId xmlns:p14="http://schemas.microsoft.com/office/powerpoint/2010/main" val="395491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85B832-7467-40DD-A2D1-DD7CE073F490}" type="datetimeFigureOut">
              <a:rPr lang="en-US" smtClean="0"/>
              <a:t>5/31/2019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630085-2C9F-4BBC-8778-D7F8E2D02492}" type="slidenum">
              <a:rPr lang="en-US" smtClean="0"/>
              <a:t>‹#›</a:t>
            </a:fld>
            <a:endParaRPr lang="en-US"/>
          </a:p>
        </p:txBody>
      </p:sp>
    </p:spTree>
    <p:extLst>
      <p:ext uri="{BB962C8B-B14F-4D97-AF65-F5344CB8AC3E}">
        <p14:creationId xmlns:p14="http://schemas.microsoft.com/office/powerpoint/2010/main" val="30483240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PowerPoint_Presentation.pptx"/><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images.springer.com/covers/978-0-85729-831-7.tif" TargetMode="External"/><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10" Type="http://schemas.openxmlformats.org/officeDocument/2006/relationships/image" Target="../media/image1.jpeg"/><Relationship Id="rId4" Type="http://schemas.openxmlformats.org/officeDocument/2006/relationships/image" Target="../media/image9.jpeg"/><Relationship Id="rId9"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7.em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exandgenderhealth.org/"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1C5E2-B20F-427E-88D4-187D0E9677C1}"/>
              </a:ext>
            </a:extLst>
          </p:cNvPr>
          <p:cNvSpPr>
            <a:spLocks noGrp="1"/>
          </p:cNvSpPr>
          <p:nvPr>
            <p:ph type="ctrTitle"/>
          </p:nvPr>
        </p:nvSpPr>
        <p:spPr>
          <a:xfrm>
            <a:off x="894125" y="2518540"/>
            <a:ext cx="8610600" cy="2286000"/>
          </a:xfrm>
          <a:ln>
            <a:miter lim="800000"/>
            <a:headEnd/>
            <a:tailEnd/>
          </a:ln>
          <a:extLst/>
        </p:spPr>
        <p:txBody>
          <a:bodyPr>
            <a:normAutofit fontScale="90000"/>
          </a:bodyPr>
          <a:lstStyle/>
          <a:p>
            <a:pPr algn="ctr">
              <a:defRPr/>
            </a:pPr>
            <a:br>
              <a:rPr lang="en-US" dirty="0">
                <a:ea typeface="+mj-ea"/>
              </a:rPr>
            </a:br>
            <a:br>
              <a:rPr lang="en-US" dirty="0">
                <a:ea typeface="+mj-ea"/>
              </a:rPr>
            </a:br>
            <a:br>
              <a:rPr lang="en-US" dirty="0">
                <a:ea typeface="+mj-ea"/>
              </a:rPr>
            </a:br>
            <a:br>
              <a:rPr lang="en-US" dirty="0">
                <a:ea typeface="+mj-ea"/>
              </a:rPr>
            </a:br>
            <a:br>
              <a:rPr lang="en-US" dirty="0">
                <a:ea typeface="+mj-ea"/>
              </a:rPr>
            </a:br>
            <a:br>
              <a:rPr lang="en-US" dirty="0">
                <a:ea typeface="+mj-ea"/>
              </a:rPr>
            </a:br>
            <a:br>
              <a:rPr lang="en-US" dirty="0">
                <a:ea typeface="+mj-ea"/>
              </a:rPr>
            </a:br>
            <a:br>
              <a:rPr lang="en-US" dirty="0">
                <a:ea typeface="+mj-ea"/>
              </a:rPr>
            </a:br>
            <a:br>
              <a:rPr lang="en-US" dirty="0">
                <a:ea typeface="+mj-ea"/>
              </a:rPr>
            </a:br>
            <a:br>
              <a:rPr lang="en-US" dirty="0">
                <a:ea typeface="+mj-ea"/>
              </a:rPr>
            </a:br>
            <a:br>
              <a:rPr lang="en-US" dirty="0">
                <a:ea typeface="+mj-ea"/>
              </a:rPr>
            </a:br>
            <a:br>
              <a:rPr lang="en-US" dirty="0">
                <a:ea typeface="+mj-ea"/>
              </a:rPr>
            </a:br>
            <a:br>
              <a:rPr lang="en-US" dirty="0">
                <a:ea typeface="+mj-ea"/>
              </a:rPr>
            </a:br>
            <a:br>
              <a:rPr lang="en-US" dirty="0">
                <a:ea typeface="+mj-ea"/>
              </a:rPr>
            </a:br>
            <a:br>
              <a:rPr lang="en-US" dirty="0">
                <a:ea typeface="+mj-ea"/>
              </a:rPr>
            </a:br>
            <a:r>
              <a:rPr lang="en-US" b="1" dirty="0">
                <a:solidFill>
                  <a:srgbClr val="0070C0"/>
                </a:solidFill>
              </a:rPr>
              <a:t>Where to Go When You Want to Know About Sex and Gender Specific Medicine</a:t>
            </a:r>
            <a:br>
              <a:rPr lang="en-US" dirty="0">
                <a:ea typeface="+mj-ea"/>
              </a:rPr>
            </a:br>
            <a:br>
              <a:rPr lang="en-US" dirty="0">
                <a:ea typeface="+mj-ea"/>
              </a:rPr>
            </a:br>
            <a:endParaRPr lang="en-US" dirty="0">
              <a:ea typeface="+mj-ea"/>
            </a:endParaRPr>
          </a:p>
        </p:txBody>
      </p:sp>
      <p:sp>
        <p:nvSpPr>
          <p:cNvPr id="110595" name="Subtitle 4">
            <a:extLst>
              <a:ext uri="{FF2B5EF4-FFF2-40B4-BE49-F238E27FC236}">
                <a16:creationId xmlns:a16="http://schemas.microsoft.com/office/drawing/2014/main" id="{F6085648-3AB8-41CF-A962-9DEE2F6C9FF2}"/>
              </a:ext>
            </a:extLst>
          </p:cNvPr>
          <p:cNvSpPr>
            <a:spLocks noGrp="1"/>
          </p:cNvSpPr>
          <p:nvPr>
            <p:ph type="subTitle" idx="1"/>
          </p:nvPr>
        </p:nvSpPr>
        <p:spPr>
          <a:xfrm>
            <a:off x="1417648" y="3665588"/>
            <a:ext cx="7218314" cy="1786224"/>
          </a:xfrm>
        </p:spPr>
        <p:txBody>
          <a:bodyPr>
            <a:normAutofit fontScale="70000" lnSpcReduction="20000"/>
          </a:bodyPr>
          <a:lstStyle/>
          <a:p>
            <a:pPr algn="ctr">
              <a:lnSpc>
                <a:spcPct val="90000"/>
              </a:lnSpc>
            </a:pPr>
            <a:endParaRPr lang="en-US" altLang="en-US" sz="2400" dirty="0">
              <a:ea typeface="ＭＳ Ｐゴシック" panose="020B0600070205080204" pitchFamily="34" charset="-128"/>
            </a:endParaRPr>
          </a:p>
          <a:p>
            <a:pPr algn="ctr">
              <a:lnSpc>
                <a:spcPct val="90000"/>
              </a:lnSpc>
            </a:pPr>
            <a:r>
              <a:rPr lang="en-US" altLang="en-US" sz="2600" dirty="0">
                <a:solidFill>
                  <a:schemeClr val="accent1">
                    <a:lumMod val="75000"/>
                  </a:schemeClr>
                </a:solidFill>
                <a:ea typeface="ＭＳ Ｐゴシック" panose="020B0600070205080204" pitchFamily="34" charset="-128"/>
              </a:rPr>
              <a:t>Janice Werbinski MD, FACOG</a:t>
            </a:r>
          </a:p>
          <a:p>
            <a:pPr algn="ctr">
              <a:lnSpc>
                <a:spcPct val="90000"/>
              </a:lnSpc>
            </a:pPr>
            <a:r>
              <a:rPr lang="en-US" altLang="en-US" sz="2600" dirty="0">
                <a:solidFill>
                  <a:schemeClr val="accent1">
                    <a:lumMod val="75000"/>
                  </a:schemeClr>
                </a:solidFill>
                <a:ea typeface="ＭＳ Ｐゴシック" panose="020B0600070205080204" pitchFamily="34" charset="-128"/>
              </a:rPr>
              <a:t>Associate Clinical Professor Emerita, </a:t>
            </a:r>
            <a:r>
              <a:rPr lang="en-US" altLang="en-US" sz="2600" dirty="0" err="1">
                <a:solidFill>
                  <a:schemeClr val="accent1">
                    <a:lumMod val="75000"/>
                  </a:schemeClr>
                </a:solidFill>
                <a:ea typeface="ＭＳ Ｐゴシック" panose="020B0600070205080204" pitchFamily="34" charset="-128"/>
              </a:rPr>
              <a:t>ObGyn</a:t>
            </a:r>
            <a:endParaRPr lang="en-US" altLang="en-US" sz="2600" dirty="0">
              <a:solidFill>
                <a:schemeClr val="accent1">
                  <a:lumMod val="75000"/>
                </a:schemeClr>
              </a:solidFill>
              <a:ea typeface="ＭＳ Ｐゴシック" panose="020B0600070205080204" pitchFamily="34" charset="-128"/>
            </a:endParaRPr>
          </a:p>
          <a:p>
            <a:pPr algn="ctr">
              <a:lnSpc>
                <a:spcPct val="90000"/>
              </a:lnSpc>
            </a:pPr>
            <a:r>
              <a:rPr lang="en-US" altLang="en-US" sz="2600" dirty="0">
                <a:solidFill>
                  <a:schemeClr val="accent1">
                    <a:lumMod val="75000"/>
                  </a:schemeClr>
                </a:solidFill>
                <a:ea typeface="ＭＳ Ｐゴシック" panose="020B0600070205080204" pitchFamily="34" charset="-128"/>
              </a:rPr>
              <a:t>Western Michigan University Homer Stryker School of Medicine</a:t>
            </a:r>
          </a:p>
          <a:p>
            <a:pPr algn="ctr">
              <a:lnSpc>
                <a:spcPct val="90000"/>
              </a:lnSpc>
            </a:pPr>
            <a:r>
              <a:rPr lang="en-US" altLang="en-US" sz="2600" dirty="0">
                <a:solidFill>
                  <a:schemeClr val="accent1">
                    <a:lumMod val="75000"/>
                  </a:schemeClr>
                </a:solidFill>
                <a:ea typeface="ＭＳ Ｐゴシック" panose="020B0600070205080204" pitchFamily="34" charset="-128"/>
              </a:rPr>
              <a:t>Executive Director, Sex and Gender Collaborative</a:t>
            </a:r>
          </a:p>
          <a:p>
            <a:pPr algn="ctr">
              <a:lnSpc>
                <a:spcPct val="90000"/>
              </a:lnSpc>
            </a:pPr>
            <a:endParaRPr lang="en-US" altLang="en-US" sz="2400" b="1" dirty="0">
              <a:ea typeface="ＭＳ Ｐゴシック" panose="020B0600070205080204" pitchFamily="34" charset="-128"/>
            </a:endParaRPr>
          </a:p>
        </p:txBody>
      </p:sp>
      <p:sp>
        <p:nvSpPr>
          <p:cNvPr id="2" name="TextBox 1">
            <a:extLst>
              <a:ext uri="{FF2B5EF4-FFF2-40B4-BE49-F238E27FC236}">
                <a16:creationId xmlns:a16="http://schemas.microsoft.com/office/drawing/2014/main" id="{A6E13C4A-36D8-4A94-A00B-527F0A666364}"/>
              </a:ext>
            </a:extLst>
          </p:cNvPr>
          <p:cNvSpPr txBox="1"/>
          <p:nvPr/>
        </p:nvSpPr>
        <p:spPr>
          <a:xfrm>
            <a:off x="881246" y="5393383"/>
            <a:ext cx="8291118" cy="369332"/>
          </a:xfrm>
          <a:prstGeom prst="rect">
            <a:avLst/>
          </a:prstGeom>
          <a:noFill/>
        </p:spPr>
        <p:txBody>
          <a:bodyPr wrap="square" rtlCol="0">
            <a:spAutoFit/>
          </a:bodyPr>
          <a:lstStyle/>
          <a:p>
            <a:r>
              <a:rPr lang="en-US" b="1" dirty="0">
                <a:solidFill>
                  <a:srgbClr val="0070C0"/>
                </a:solidFill>
              </a:rPr>
              <a:t>MWIA CENTENNIAL MEETING: SEX AND GENDER SPECIFIC MEDICINE SESSION</a:t>
            </a:r>
          </a:p>
        </p:txBody>
      </p:sp>
      <p:pic>
        <p:nvPicPr>
          <p:cNvPr id="6" name="Picture 8">
            <a:extLst>
              <a:ext uri="{FF2B5EF4-FFF2-40B4-BE49-F238E27FC236}">
                <a16:creationId xmlns:a16="http://schemas.microsoft.com/office/drawing/2014/main" id="{B2E4F2A9-3B25-47E7-A632-447ECF2C7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1256" y="6224056"/>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3">
            <a:extLst>
              <a:ext uri="{FF2B5EF4-FFF2-40B4-BE49-F238E27FC236}">
                <a16:creationId xmlns:a16="http://schemas.microsoft.com/office/drawing/2014/main" id="{700D1443-142E-443D-8BCC-9B5ADAEB7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82" y="2345250"/>
            <a:ext cx="4312101" cy="33070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a:extLst>
              <a:ext uri="{FF2B5EF4-FFF2-40B4-BE49-F238E27FC236}">
                <a16:creationId xmlns:a16="http://schemas.microsoft.com/office/drawing/2014/main" id="{1357B98C-2655-45BE-A375-49E5D0E41D87}"/>
              </a:ext>
            </a:extLst>
          </p:cNvPr>
          <p:cNvSpPr/>
          <p:nvPr/>
        </p:nvSpPr>
        <p:spPr>
          <a:xfrm>
            <a:off x="5810250" y="3943350"/>
            <a:ext cx="514350" cy="2286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5412" name="Picture 2">
            <a:extLst>
              <a:ext uri="{FF2B5EF4-FFF2-40B4-BE49-F238E27FC236}">
                <a16:creationId xmlns:a16="http://schemas.microsoft.com/office/drawing/2014/main" id="{C896C9DF-D03C-477E-9766-21FF54B34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719" y="2440069"/>
            <a:ext cx="5379475" cy="31893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Title 4">
            <a:extLst>
              <a:ext uri="{FF2B5EF4-FFF2-40B4-BE49-F238E27FC236}">
                <a16:creationId xmlns:a16="http://schemas.microsoft.com/office/drawing/2014/main" id="{985B64F6-4431-4B91-AD8B-D36D63837078}"/>
              </a:ext>
            </a:extLst>
          </p:cNvPr>
          <p:cNvSpPr>
            <a:spLocks noGrp="1"/>
          </p:cNvSpPr>
          <p:nvPr>
            <p:ph type="title"/>
          </p:nvPr>
        </p:nvSpPr>
        <p:spPr>
          <a:xfrm>
            <a:off x="1081825" y="571101"/>
            <a:ext cx="7819611" cy="887730"/>
          </a:xfrm>
        </p:spPr>
        <p:txBody>
          <a:bodyPr>
            <a:normAutofit/>
          </a:bodyPr>
          <a:lstStyle/>
          <a:p>
            <a:pPr>
              <a:defRPr/>
            </a:pPr>
            <a:r>
              <a:rPr lang="en-US" sz="4800" b="1" dirty="0">
                <a:solidFill>
                  <a:srgbClr val="0070C0"/>
                </a:solidFill>
              </a:rPr>
              <a:t>Online Medical Education </a:t>
            </a:r>
          </a:p>
        </p:txBody>
      </p:sp>
      <p:sp>
        <p:nvSpPr>
          <p:cNvPr id="145414" name="TextBox 1">
            <a:extLst>
              <a:ext uri="{FF2B5EF4-FFF2-40B4-BE49-F238E27FC236}">
                <a16:creationId xmlns:a16="http://schemas.microsoft.com/office/drawing/2014/main" id="{66B00D90-6FDA-415A-A553-B757544DCAAD}"/>
              </a:ext>
            </a:extLst>
          </p:cNvPr>
          <p:cNvSpPr txBox="1">
            <a:spLocks noChangeArrowheads="1"/>
          </p:cNvSpPr>
          <p:nvPr/>
        </p:nvSpPr>
        <p:spPr bwMode="auto">
          <a:xfrm>
            <a:off x="865946" y="5632451"/>
            <a:ext cx="310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t>www.LauraBushInstitute.Org</a:t>
            </a:r>
          </a:p>
        </p:txBody>
      </p:sp>
      <p:sp>
        <p:nvSpPr>
          <p:cNvPr id="145415" name="TextBox 5">
            <a:extLst>
              <a:ext uri="{FF2B5EF4-FFF2-40B4-BE49-F238E27FC236}">
                <a16:creationId xmlns:a16="http://schemas.microsoft.com/office/drawing/2014/main" id="{9E41BC8F-996F-4087-99C2-2A518EC936CC}"/>
              </a:ext>
            </a:extLst>
          </p:cNvPr>
          <p:cNvSpPr txBox="1">
            <a:spLocks noChangeArrowheads="1"/>
          </p:cNvSpPr>
          <p:nvPr/>
        </p:nvSpPr>
        <p:spPr bwMode="auto">
          <a:xfrm>
            <a:off x="5102101" y="5675231"/>
            <a:ext cx="422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t>https://sexandgendercourse.od.nih.gov/</a:t>
            </a:r>
          </a:p>
        </p:txBody>
      </p:sp>
      <p:pic>
        <p:nvPicPr>
          <p:cNvPr id="9" name="Picture 8">
            <a:extLst>
              <a:ext uri="{FF2B5EF4-FFF2-40B4-BE49-F238E27FC236}">
                <a16:creationId xmlns:a16="http://schemas.microsoft.com/office/drawing/2014/main" id="{E729B22E-9DF9-4720-8F77-732501755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1256" y="6224056"/>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72F9-9E48-4F11-926D-3CFF7FF73022}"/>
              </a:ext>
            </a:extLst>
          </p:cNvPr>
          <p:cNvSpPr>
            <a:spLocks noGrp="1"/>
          </p:cNvSpPr>
          <p:nvPr>
            <p:ph type="title"/>
          </p:nvPr>
        </p:nvSpPr>
        <p:spPr>
          <a:xfrm>
            <a:off x="2302350" y="700585"/>
            <a:ext cx="5622449" cy="422545"/>
          </a:xfrm>
        </p:spPr>
        <p:txBody>
          <a:bodyPr>
            <a:noAutofit/>
          </a:bodyPr>
          <a:lstStyle/>
          <a:p>
            <a:pPr algn="ctr">
              <a:defRPr/>
            </a:pPr>
            <a:br>
              <a:rPr lang="en-US" sz="2800" b="1" dirty="0">
                <a:solidFill>
                  <a:srgbClr val="0070C0"/>
                </a:solidFill>
              </a:rPr>
            </a:br>
            <a:r>
              <a:rPr lang="en-US" sz="2800" b="1" dirty="0">
                <a:solidFill>
                  <a:srgbClr val="0070C0"/>
                </a:solidFill>
              </a:rPr>
              <a:t>SGBM/SGHE Summit Proceedings</a:t>
            </a:r>
          </a:p>
        </p:txBody>
      </p:sp>
      <p:pic>
        <p:nvPicPr>
          <p:cNvPr id="147460" name="Picture 2" descr="Program Cover">
            <a:extLst>
              <a:ext uri="{FF2B5EF4-FFF2-40B4-BE49-F238E27FC236}">
                <a16:creationId xmlns:a16="http://schemas.microsoft.com/office/drawing/2014/main" id="{F4B5FCBF-029C-4E7A-86C2-E77E1E889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354" y="3290420"/>
            <a:ext cx="2306355" cy="18831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TextBox 2">
            <a:extLst>
              <a:ext uri="{FF2B5EF4-FFF2-40B4-BE49-F238E27FC236}">
                <a16:creationId xmlns:a16="http://schemas.microsoft.com/office/drawing/2014/main" id="{76F6A742-7814-4257-BB20-6E36F4B4B8E7}"/>
              </a:ext>
            </a:extLst>
          </p:cNvPr>
          <p:cNvSpPr txBox="1">
            <a:spLocks noChangeArrowheads="1"/>
          </p:cNvSpPr>
          <p:nvPr/>
        </p:nvSpPr>
        <p:spPr bwMode="auto">
          <a:xfrm>
            <a:off x="627863" y="5364982"/>
            <a:ext cx="3843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www.</a:t>
            </a:r>
            <a:r>
              <a:rPr lang="en-US" altLang="en-US" b="1" dirty="0">
                <a:latin typeface="+mj-lt"/>
              </a:rPr>
              <a:t>sgbmeducationsummit</a:t>
            </a:r>
            <a:r>
              <a:rPr lang="en-US" altLang="en-US" b="1" dirty="0"/>
              <a:t>.com</a:t>
            </a:r>
          </a:p>
        </p:txBody>
      </p:sp>
      <p:sp>
        <p:nvSpPr>
          <p:cNvPr id="8" name="TextBox 7">
            <a:extLst>
              <a:ext uri="{FF2B5EF4-FFF2-40B4-BE49-F238E27FC236}">
                <a16:creationId xmlns:a16="http://schemas.microsoft.com/office/drawing/2014/main" id="{D876827E-D425-4A65-913C-687046C058A8}"/>
              </a:ext>
            </a:extLst>
          </p:cNvPr>
          <p:cNvSpPr txBox="1"/>
          <p:nvPr/>
        </p:nvSpPr>
        <p:spPr>
          <a:xfrm>
            <a:off x="134222" y="2469054"/>
            <a:ext cx="4830618" cy="646331"/>
          </a:xfrm>
          <a:prstGeom prst="rect">
            <a:avLst/>
          </a:prstGeom>
          <a:noFill/>
        </p:spPr>
        <p:txBody>
          <a:bodyPr wrap="square">
            <a:spAutoFit/>
          </a:bodyPr>
          <a:lstStyle/>
          <a:p>
            <a:pPr algn="ctr">
              <a:defRPr/>
            </a:pPr>
            <a:r>
              <a:rPr lang="en-US" b="1" dirty="0">
                <a:solidFill>
                  <a:srgbClr val="0070C0"/>
                </a:solidFill>
              </a:rPr>
              <a:t>2015  </a:t>
            </a:r>
          </a:p>
          <a:p>
            <a:pPr algn="ctr">
              <a:defRPr/>
            </a:pPr>
            <a:r>
              <a:rPr lang="en-US" b="1" dirty="0">
                <a:solidFill>
                  <a:srgbClr val="0070C0"/>
                </a:solidFill>
              </a:rPr>
              <a:t>Sex and Gender Medical Education Summit</a:t>
            </a:r>
          </a:p>
        </p:txBody>
      </p:sp>
      <p:pic>
        <p:nvPicPr>
          <p:cNvPr id="10" name="Picture 9" descr="SGHE Date Banner .jpg">
            <a:extLst>
              <a:ext uri="{FF2B5EF4-FFF2-40B4-BE49-F238E27FC236}">
                <a16:creationId xmlns:a16="http://schemas.microsoft.com/office/drawing/2014/main" id="{07F4EAD9-D73D-4923-A279-EDF546AB14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27703" y="3436788"/>
            <a:ext cx="5045710" cy="1340485"/>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40952593-1CCF-4827-A44C-59BB10C1409F}"/>
              </a:ext>
            </a:extLst>
          </p:cNvPr>
          <p:cNvSpPr txBox="1"/>
          <p:nvPr/>
        </p:nvSpPr>
        <p:spPr>
          <a:xfrm>
            <a:off x="5542113" y="5364982"/>
            <a:ext cx="3297383" cy="369332"/>
          </a:xfrm>
          <a:prstGeom prst="rect">
            <a:avLst/>
          </a:prstGeom>
          <a:noFill/>
        </p:spPr>
        <p:txBody>
          <a:bodyPr wrap="square" rtlCol="0">
            <a:spAutoFit/>
          </a:bodyPr>
          <a:lstStyle/>
          <a:p>
            <a:r>
              <a:rPr lang="en-US" b="1" dirty="0"/>
              <a:t>www.sghesummit2018.com</a:t>
            </a:r>
          </a:p>
        </p:txBody>
      </p:sp>
      <p:sp>
        <p:nvSpPr>
          <p:cNvPr id="13" name="TextBox 12">
            <a:extLst>
              <a:ext uri="{FF2B5EF4-FFF2-40B4-BE49-F238E27FC236}">
                <a16:creationId xmlns:a16="http://schemas.microsoft.com/office/drawing/2014/main" id="{9F9EB667-54E7-44BA-8A44-144539ADBC4F}"/>
              </a:ext>
            </a:extLst>
          </p:cNvPr>
          <p:cNvSpPr txBox="1"/>
          <p:nvPr/>
        </p:nvSpPr>
        <p:spPr>
          <a:xfrm>
            <a:off x="4827704" y="2469053"/>
            <a:ext cx="5045709" cy="646331"/>
          </a:xfrm>
          <a:prstGeom prst="rect">
            <a:avLst/>
          </a:prstGeom>
          <a:noFill/>
        </p:spPr>
        <p:txBody>
          <a:bodyPr wrap="square">
            <a:spAutoFit/>
          </a:bodyPr>
          <a:lstStyle/>
          <a:p>
            <a:pPr algn="ctr">
              <a:defRPr/>
            </a:pPr>
            <a:r>
              <a:rPr lang="en-US" b="1" dirty="0">
                <a:solidFill>
                  <a:srgbClr val="0070C0"/>
                </a:solidFill>
              </a:rPr>
              <a:t>2018 </a:t>
            </a:r>
          </a:p>
          <a:p>
            <a:pPr algn="ctr">
              <a:defRPr/>
            </a:pPr>
            <a:r>
              <a:rPr lang="en-US" b="1" dirty="0">
                <a:solidFill>
                  <a:srgbClr val="0070C0"/>
                </a:solidFill>
              </a:rPr>
              <a:t>Sex and Gender Health Education Summit</a:t>
            </a:r>
          </a:p>
        </p:txBody>
      </p:sp>
      <p:sp>
        <p:nvSpPr>
          <p:cNvPr id="11" name="TextBox 10">
            <a:extLst>
              <a:ext uri="{FF2B5EF4-FFF2-40B4-BE49-F238E27FC236}">
                <a16:creationId xmlns:a16="http://schemas.microsoft.com/office/drawing/2014/main" id="{DF813ECF-0EDB-4C79-ADFE-35C25EEE53D5}"/>
              </a:ext>
            </a:extLst>
          </p:cNvPr>
          <p:cNvSpPr txBox="1"/>
          <p:nvPr/>
        </p:nvSpPr>
        <p:spPr>
          <a:xfrm>
            <a:off x="8814023" y="5395759"/>
            <a:ext cx="917576" cy="307777"/>
          </a:xfrm>
          <a:prstGeom prst="rect">
            <a:avLst/>
          </a:prstGeom>
          <a:noFill/>
        </p:spPr>
        <p:txBody>
          <a:bodyPr wrap="square" rtlCol="0">
            <a:spAutoFit/>
          </a:bodyPr>
          <a:lstStyle/>
          <a:p>
            <a:r>
              <a:rPr lang="en-US" sz="1400" dirty="0"/>
              <a:t>(In Press)</a:t>
            </a:r>
          </a:p>
        </p:txBody>
      </p:sp>
      <p:pic>
        <p:nvPicPr>
          <p:cNvPr id="17" name="Picture 8">
            <a:extLst>
              <a:ext uri="{FF2B5EF4-FFF2-40B4-BE49-F238E27FC236}">
                <a16:creationId xmlns:a16="http://schemas.microsoft.com/office/drawing/2014/main" id="{F03216ED-40F4-4DDC-AF86-AED1CB078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1256" y="6224056"/>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799A6F3-8D14-4B8D-9BD7-30CD7C1380FC}"/>
              </a:ext>
            </a:extLst>
          </p:cNvPr>
          <p:cNvSpPr>
            <a:spLocks noGrp="1"/>
          </p:cNvSpPr>
          <p:nvPr>
            <p:ph type="title"/>
          </p:nvPr>
        </p:nvSpPr>
        <p:spPr>
          <a:xfrm>
            <a:off x="2597496" y="148184"/>
            <a:ext cx="4997508" cy="574929"/>
          </a:xfrm>
        </p:spPr>
        <p:txBody>
          <a:bodyPr>
            <a:noAutofit/>
          </a:bodyPr>
          <a:lstStyle/>
          <a:p>
            <a:pPr algn="ctr"/>
            <a:r>
              <a:rPr lang="en-US" b="1" dirty="0">
                <a:solidFill>
                  <a:srgbClr val="0070C0"/>
                </a:solidFill>
              </a:rPr>
              <a:t>From the Lay Press</a:t>
            </a:r>
          </a:p>
        </p:txBody>
      </p:sp>
      <p:sp>
        <p:nvSpPr>
          <p:cNvPr id="3" name="Text Placeholder 2">
            <a:extLst>
              <a:ext uri="{FF2B5EF4-FFF2-40B4-BE49-F238E27FC236}">
                <a16:creationId xmlns:a16="http://schemas.microsoft.com/office/drawing/2014/main" id="{85F67B81-379A-4584-8BCA-3143BA7DFE31}"/>
              </a:ext>
            </a:extLst>
          </p:cNvPr>
          <p:cNvSpPr>
            <a:spLocks noGrp="1"/>
          </p:cNvSpPr>
          <p:nvPr>
            <p:ph idx="1"/>
          </p:nvPr>
        </p:nvSpPr>
        <p:spPr>
          <a:xfrm>
            <a:off x="236385" y="1034512"/>
            <a:ext cx="9352232" cy="5643125"/>
          </a:xfrm>
        </p:spPr>
        <p:txBody>
          <a:bodyPr>
            <a:normAutofit/>
          </a:bodyPr>
          <a:lstStyle/>
          <a:p>
            <a:pPr marL="0" indent="0">
              <a:buClr>
                <a:srgbClr val="FFFF00"/>
              </a:buClr>
              <a:buNone/>
            </a:pPr>
            <a:r>
              <a:rPr lang="en-US" sz="1600" b="1" dirty="0">
                <a:solidFill>
                  <a:srgbClr val="0070C0"/>
                </a:solidFill>
              </a:rPr>
              <a:t>Women are Dying Because Doctors Treat Us Like Men</a:t>
            </a:r>
          </a:p>
          <a:p>
            <a:pPr marL="0" indent="0">
              <a:buClr>
                <a:srgbClr val="FFFF00"/>
              </a:buClr>
              <a:buNone/>
            </a:pPr>
            <a:r>
              <a:rPr lang="en-US" sz="1600" b="1" dirty="0">
                <a:solidFill>
                  <a:srgbClr val="0070C0"/>
                </a:solidFill>
              </a:rPr>
              <a:t>Marie Claire Magazine – May, 2017</a:t>
            </a:r>
          </a:p>
          <a:p>
            <a:pPr marL="0" indent="0">
              <a:buClr>
                <a:srgbClr val="FFFF00"/>
              </a:buClr>
              <a:buNone/>
            </a:pPr>
            <a:endParaRPr lang="en-US" b="1" dirty="0">
              <a:solidFill>
                <a:schemeClr val="accent1">
                  <a:lumMod val="50000"/>
                </a:schemeClr>
              </a:solidFill>
            </a:endParaRPr>
          </a:p>
          <a:p>
            <a:pPr marL="0" indent="0">
              <a:buClr>
                <a:srgbClr val="FFFF00"/>
              </a:buClr>
              <a:buNone/>
            </a:pPr>
            <a:r>
              <a:rPr lang="en-US" sz="1600" b="1" dirty="0">
                <a:solidFill>
                  <a:srgbClr val="0070C0"/>
                </a:solidFill>
              </a:rPr>
              <a:t>Why Are So Many Women Being Misdiagnosed?</a:t>
            </a:r>
          </a:p>
          <a:p>
            <a:pPr marL="0" indent="0">
              <a:buClr>
                <a:srgbClr val="FFFF00"/>
              </a:buClr>
              <a:buNone/>
            </a:pPr>
            <a:r>
              <a:rPr lang="en-US" sz="1600" b="1" dirty="0">
                <a:solidFill>
                  <a:srgbClr val="0070C0"/>
                </a:solidFill>
              </a:rPr>
              <a:t>Glamour Magazine  -   August, 2017</a:t>
            </a:r>
          </a:p>
          <a:p>
            <a:pPr marL="0" indent="0">
              <a:buClr>
                <a:srgbClr val="FFFF00"/>
              </a:buClr>
              <a:buNone/>
            </a:pPr>
            <a:endParaRPr lang="en-US" sz="1600" b="1" dirty="0">
              <a:solidFill>
                <a:schemeClr val="accent1">
                  <a:lumMod val="50000"/>
                </a:schemeClr>
              </a:solidFill>
            </a:endParaRPr>
          </a:p>
          <a:p>
            <a:pPr marL="0" indent="0">
              <a:buClr>
                <a:srgbClr val="FFFF00"/>
              </a:buClr>
              <a:buNone/>
            </a:pPr>
            <a:r>
              <a:rPr lang="en-US" sz="1600" b="1" dirty="0">
                <a:solidFill>
                  <a:srgbClr val="0070C0"/>
                </a:solidFill>
              </a:rPr>
              <a:t>Why the New Science of Sex and Gender Matters for Everyone</a:t>
            </a:r>
          </a:p>
          <a:p>
            <a:pPr marL="0" indent="0">
              <a:buClr>
                <a:srgbClr val="FFFF00"/>
              </a:buClr>
              <a:buNone/>
            </a:pPr>
            <a:r>
              <a:rPr lang="en-US" sz="1600" b="1" dirty="0">
                <a:solidFill>
                  <a:srgbClr val="0070C0"/>
                </a:solidFill>
              </a:rPr>
              <a:t>September, 2017</a:t>
            </a:r>
          </a:p>
          <a:p>
            <a:pPr marL="0" indent="0">
              <a:buClr>
                <a:srgbClr val="FFFF00"/>
              </a:buClr>
              <a:buNone/>
            </a:pPr>
            <a:endParaRPr lang="en-US" sz="1600" b="1" dirty="0">
              <a:solidFill>
                <a:schemeClr val="bg1"/>
              </a:solidFill>
            </a:endParaRPr>
          </a:p>
          <a:p>
            <a:pPr marL="0" indent="0">
              <a:buClr>
                <a:srgbClr val="FFFF00"/>
              </a:buClr>
              <a:buNone/>
            </a:pPr>
            <a:r>
              <a:rPr lang="en-US" sz="1600" b="1" dirty="0">
                <a:solidFill>
                  <a:srgbClr val="0070C0"/>
                </a:solidFill>
              </a:rPr>
              <a:t>The Truth About How Bad Medicine and Lazy Science</a:t>
            </a:r>
          </a:p>
          <a:p>
            <a:pPr marL="0" indent="0">
              <a:buClr>
                <a:srgbClr val="FFFF00"/>
              </a:buClr>
              <a:buNone/>
            </a:pPr>
            <a:r>
              <a:rPr lang="en-US" sz="1600" b="1" dirty="0">
                <a:solidFill>
                  <a:srgbClr val="0070C0"/>
                </a:solidFill>
              </a:rPr>
              <a:t>Leave Women Dismissed, Misdiagnosed, and Sick</a:t>
            </a:r>
          </a:p>
          <a:p>
            <a:pPr marL="0" indent="0">
              <a:buClr>
                <a:srgbClr val="FFFF00"/>
              </a:buClr>
              <a:buNone/>
            </a:pPr>
            <a:r>
              <a:rPr lang="en-US" sz="1600" b="1" dirty="0">
                <a:solidFill>
                  <a:srgbClr val="0070C0"/>
                </a:solidFill>
              </a:rPr>
              <a:t>May,  2018</a:t>
            </a:r>
          </a:p>
          <a:p>
            <a:pPr marL="0" indent="0">
              <a:buClr>
                <a:srgbClr val="FFFF00"/>
              </a:buClr>
              <a:buNone/>
            </a:pPr>
            <a:endParaRPr lang="en-US" sz="1600" b="1" dirty="0">
              <a:solidFill>
                <a:srgbClr val="0070C0"/>
              </a:solidFill>
            </a:endParaRPr>
          </a:p>
          <a:p>
            <a:pPr marL="0" indent="0">
              <a:buClr>
                <a:srgbClr val="FFFF00"/>
              </a:buClr>
              <a:buNone/>
            </a:pPr>
            <a:r>
              <a:rPr lang="en-US" sz="1600" b="1" dirty="0">
                <a:solidFill>
                  <a:srgbClr val="0070C0"/>
                </a:solidFill>
              </a:rPr>
              <a:t>How the New Study of Gender Specific Medicine</a:t>
            </a:r>
          </a:p>
          <a:p>
            <a:pPr marL="0" indent="0">
              <a:buClr>
                <a:srgbClr val="FFFF00"/>
              </a:buClr>
              <a:buNone/>
            </a:pPr>
            <a:r>
              <a:rPr lang="en-US" sz="1600" b="1" dirty="0">
                <a:solidFill>
                  <a:srgbClr val="0070C0"/>
                </a:solidFill>
              </a:rPr>
              <a:t>Can Save Your Life, 2002</a:t>
            </a:r>
            <a:r>
              <a:rPr lang="en-US" sz="1600" b="1" dirty="0">
                <a:solidFill>
                  <a:schemeClr val="bg1"/>
                </a:solidFill>
              </a:rPr>
              <a:t>a Sick”</a:t>
            </a:r>
          </a:p>
        </p:txBody>
      </p:sp>
      <p:pic>
        <p:nvPicPr>
          <p:cNvPr id="4" name="Picture 3" descr="http://mac.h-cdn.co/assets/17/17/2048x1152/hd-aspect-1493059381-mcx050117fe-genderbias-001-extend.jpg">
            <a:extLst>
              <a:ext uri="{FF2B5EF4-FFF2-40B4-BE49-F238E27FC236}">
                <a16:creationId xmlns:a16="http://schemas.microsoft.com/office/drawing/2014/main" id="{1F6F164A-0F0F-4F34-9E4A-FF243A0948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76714" y="884758"/>
            <a:ext cx="821334" cy="1081350"/>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6C8F3CF0-D494-44FD-9E57-13F0E84F2DBB}"/>
              </a:ext>
            </a:extLst>
          </p:cNvPr>
          <p:cNvSpPr txBox="1"/>
          <p:nvPr/>
        </p:nvSpPr>
        <p:spPr>
          <a:xfrm>
            <a:off x="6455461" y="1971746"/>
            <a:ext cx="1628972" cy="461665"/>
          </a:xfrm>
          <a:prstGeom prst="rect">
            <a:avLst/>
          </a:prstGeom>
          <a:noFill/>
        </p:spPr>
        <p:txBody>
          <a:bodyPr wrap="square" rtlCol="0">
            <a:spAutoFit/>
          </a:bodyPr>
          <a:lstStyle/>
          <a:p>
            <a:pPr algn="ctr"/>
            <a:r>
              <a:rPr lang="en-US" sz="1200" b="1" dirty="0">
                <a:solidFill>
                  <a:schemeClr val="bg1"/>
                </a:solidFill>
              </a:rPr>
              <a:t>May 2017: </a:t>
            </a:r>
          </a:p>
          <a:p>
            <a:pPr algn="ctr"/>
            <a:r>
              <a:rPr lang="en-US" sz="1200" b="1" dirty="0">
                <a:solidFill>
                  <a:schemeClr val="bg1"/>
                </a:solidFill>
              </a:rPr>
              <a:t>Marie Claire</a:t>
            </a:r>
          </a:p>
        </p:txBody>
      </p:sp>
      <p:pic>
        <p:nvPicPr>
          <p:cNvPr id="6" name="Picture 5" descr="https://media.glamour.com/photos/598cd3117f927d5729f58028/master/w_644,c_limit/misdiagnosis-lede.jpg">
            <a:extLst>
              <a:ext uri="{FF2B5EF4-FFF2-40B4-BE49-F238E27FC236}">
                <a16:creationId xmlns:a16="http://schemas.microsoft.com/office/drawing/2014/main" id="{8D1709B2-D301-4AD4-8C3E-9F36360AD2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51277" y="2202578"/>
            <a:ext cx="1039378" cy="698501"/>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B5861498-B27D-499F-BEA0-C06869526A60}"/>
              </a:ext>
            </a:extLst>
          </p:cNvPr>
          <p:cNvPicPr/>
          <p:nvPr/>
        </p:nvPicPr>
        <p:blipFill>
          <a:blip r:embed="rId4"/>
          <a:stretch>
            <a:fillRect/>
          </a:stretch>
        </p:blipFill>
        <p:spPr>
          <a:xfrm>
            <a:off x="7831518" y="2816374"/>
            <a:ext cx="1039377" cy="1254282"/>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D035C477-1A97-4BFA-8130-FFD6776A5996}"/>
              </a:ext>
            </a:extLst>
          </p:cNvPr>
          <p:cNvSpPr/>
          <p:nvPr/>
        </p:nvSpPr>
        <p:spPr>
          <a:xfrm>
            <a:off x="7017032" y="4453620"/>
            <a:ext cx="1628972" cy="461665"/>
          </a:xfrm>
          <a:prstGeom prst="rect">
            <a:avLst/>
          </a:prstGeom>
        </p:spPr>
        <p:txBody>
          <a:bodyPr wrap="none">
            <a:spAutoFit/>
          </a:bodyPr>
          <a:lstStyle/>
          <a:p>
            <a:pPr algn="ctr"/>
            <a:r>
              <a:rPr lang="en-US" sz="1200" b="1" dirty="0">
                <a:solidFill>
                  <a:schemeClr val="bg1"/>
                </a:solidFill>
              </a:rPr>
              <a:t>Sept 2017: </a:t>
            </a:r>
          </a:p>
          <a:p>
            <a:pPr algn="ctr"/>
            <a:r>
              <a:rPr lang="en-US" sz="1200" b="1" dirty="0">
                <a:solidFill>
                  <a:schemeClr val="bg1"/>
                </a:solidFill>
              </a:rPr>
              <a:t>Scientific American</a:t>
            </a:r>
          </a:p>
        </p:txBody>
      </p:sp>
      <p:pic>
        <p:nvPicPr>
          <p:cNvPr id="10" name="Picture 9" descr="https://images-na.ssl-images-amazon.com/images/I/515ux2fFzOL._SX331_BO1,204,203,200_.jpg">
            <a:extLst>
              <a:ext uri="{FF2B5EF4-FFF2-40B4-BE49-F238E27FC236}">
                <a16:creationId xmlns:a16="http://schemas.microsoft.com/office/drawing/2014/main" id="{D3C577D5-8C63-4F31-92AA-802D1EAC43B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76714" y="4029908"/>
            <a:ext cx="1069099" cy="1407753"/>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EE0AC0D2-7DAE-4385-9D19-92E8DFA5BAA1}"/>
              </a:ext>
            </a:extLst>
          </p:cNvPr>
          <p:cNvSpPr txBox="1"/>
          <p:nvPr/>
        </p:nvSpPr>
        <p:spPr>
          <a:xfrm>
            <a:off x="6114221" y="6282438"/>
            <a:ext cx="902811" cy="276999"/>
          </a:xfrm>
          <a:prstGeom prst="rect">
            <a:avLst/>
          </a:prstGeom>
          <a:noFill/>
        </p:spPr>
        <p:txBody>
          <a:bodyPr wrap="none" rtlCol="0">
            <a:spAutoFit/>
          </a:bodyPr>
          <a:lstStyle/>
          <a:p>
            <a:r>
              <a:rPr lang="en-US" sz="1200" b="1" dirty="0">
                <a:solidFill>
                  <a:schemeClr val="bg1"/>
                </a:solidFill>
              </a:rPr>
              <a:t>May 2018</a:t>
            </a:r>
          </a:p>
        </p:txBody>
      </p:sp>
      <p:pic>
        <p:nvPicPr>
          <p:cNvPr id="12" name="Picture 6" descr="https://images-na.ssl-images-amazon.com/images/I/41FD7WDXC3L._SX305_BO1,204,203,200_.jpg">
            <a:extLst>
              <a:ext uri="{FF2B5EF4-FFF2-40B4-BE49-F238E27FC236}">
                <a16:creationId xmlns:a16="http://schemas.microsoft.com/office/drawing/2014/main" id="{B1B3C16B-B5D6-48C6-ABBF-144C3E1A0F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6250" y="5331078"/>
            <a:ext cx="911773" cy="14077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0FE15678-1FCF-4918-963C-4142B403A1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21256" y="6224056"/>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27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A9E25-EE1E-488C-B42C-EAB35E4BCA1D}"/>
              </a:ext>
            </a:extLst>
          </p:cNvPr>
          <p:cNvSpPr>
            <a:spLocks noGrp="1"/>
          </p:cNvSpPr>
          <p:nvPr>
            <p:ph type="title"/>
          </p:nvPr>
        </p:nvSpPr>
        <p:spPr>
          <a:xfrm>
            <a:off x="785852" y="882964"/>
            <a:ext cx="7563677" cy="904460"/>
          </a:xfrm>
        </p:spPr>
        <p:txBody>
          <a:bodyPr>
            <a:normAutofit fontScale="90000"/>
          </a:bodyPr>
          <a:lstStyle/>
          <a:p>
            <a:pPr algn="ctr">
              <a:defRPr/>
            </a:pPr>
            <a:r>
              <a:rPr lang="en-US" sz="4000" b="1" dirty="0">
                <a:solidFill>
                  <a:srgbClr val="0070C0"/>
                </a:solidFill>
                <a:cs typeface="Arial" panose="020B0604020202020204" pitchFamily="34" charset="0"/>
              </a:rPr>
              <a:t>Present and future needs </a:t>
            </a:r>
            <a:br>
              <a:rPr lang="en-US" sz="2700" b="1" dirty="0">
                <a:solidFill>
                  <a:schemeClr val="accent1">
                    <a:lumMod val="50000"/>
                  </a:schemeClr>
                </a:solidFill>
              </a:rPr>
            </a:br>
            <a:r>
              <a:rPr lang="en-US" sz="2325" b="1" i="1" cap="none" dirty="0">
                <a:solidFill>
                  <a:srgbClr val="0070C0"/>
                </a:solidFill>
              </a:rPr>
              <a:t>What You Can Do As an Individual</a:t>
            </a:r>
            <a:br>
              <a:rPr lang="en-US" b="1" dirty="0">
                <a:solidFill>
                  <a:schemeClr val="accent1">
                    <a:lumMod val="50000"/>
                  </a:schemeClr>
                </a:solidFill>
              </a:rPr>
            </a:br>
            <a:endParaRPr lang="en-US" b="1" dirty="0"/>
          </a:p>
        </p:txBody>
      </p:sp>
      <p:sp>
        <p:nvSpPr>
          <p:cNvPr id="5" name="Text Placeholder 4">
            <a:extLst>
              <a:ext uri="{FF2B5EF4-FFF2-40B4-BE49-F238E27FC236}">
                <a16:creationId xmlns:a16="http://schemas.microsoft.com/office/drawing/2014/main" id="{0556B641-B1D5-4F16-83A7-AAF771A80F9E}"/>
              </a:ext>
            </a:extLst>
          </p:cNvPr>
          <p:cNvSpPr>
            <a:spLocks noGrp="1"/>
          </p:cNvSpPr>
          <p:nvPr>
            <p:ph type="body" idx="1"/>
          </p:nvPr>
        </p:nvSpPr>
        <p:spPr>
          <a:xfrm>
            <a:off x="512186" y="2108415"/>
            <a:ext cx="8657572" cy="4317075"/>
          </a:xfrm>
        </p:spPr>
        <p:txBody>
          <a:bodyPr>
            <a:normAutofit lnSpcReduction="10000"/>
          </a:bodyPr>
          <a:lstStyle/>
          <a:p>
            <a:pPr marL="137160">
              <a:lnSpc>
                <a:spcPct val="120000"/>
              </a:lnSpc>
              <a:spcBef>
                <a:spcPts val="450"/>
              </a:spcBef>
              <a:buSzPct val="100000"/>
              <a:defRPr/>
            </a:pPr>
            <a:r>
              <a:rPr lang="en-US" sz="2400" b="1" dirty="0">
                <a:solidFill>
                  <a:schemeClr val="accent1">
                    <a:lumMod val="50000"/>
                  </a:schemeClr>
                </a:solidFill>
              </a:rPr>
              <a:t> </a:t>
            </a:r>
            <a:r>
              <a:rPr lang="en-US" sz="2400" b="1" dirty="0">
                <a:solidFill>
                  <a:srgbClr val="0070C0"/>
                </a:solidFill>
              </a:rPr>
              <a:t>Simply ask the question:</a:t>
            </a:r>
          </a:p>
          <a:p>
            <a:pPr marL="137160">
              <a:lnSpc>
                <a:spcPct val="120000"/>
              </a:lnSpc>
              <a:spcBef>
                <a:spcPts val="450"/>
              </a:spcBef>
              <a:buSzPct val="100000"/>
              <a:defRPr/>
            </a:pPr>
            <a:endParaRPr lang="en-US" sz="2400" b="1" dirty="0">
              <a:solidFill>
                <a:srgbClr val="0070C0"/>
              </a:solidFill>
            </a:endParaRPr>
          </a:p>
          <a:p>
            <a:pPr marL="737235" lvl="4" indent="-257175">
              <a:lnSpc>
                <a:spcPct val="120000"/>
              </a:lnSpc>
              <a:spcBef>
                <a:spcPts val="450"/>
              </a:spcBef>
              <a:buSzPct val="100000"/>
              <a:buFont typeface="Arial" panose="020B0604020202020204" pitchFamily="34" charset="0"/>
              <a:buChar char="•"/>
              <a:defRPr/>
            </a:pPr>
            <a:r>
              <a:rPr lang="en-US" sz="2400" b="1" u="sng" dirty="0">
                <a:solidFill>
                  <a:srgbClr val="0070C0"/>
                </a:solidFill>
              </a:rPr>
              <a:t>“How might this appear in the other sex?”</a:t>
            </a:r>
          </a:p>
          <a:p>
            <a:pPr marL="480060" lvl="4">
              <a:lnSpc>
                <a:spcPct val="120000"/>
              </a:lnSpc>
              <a:spcBef>
                <a:spcPts val="450"/>
              </a:spcBef>
              <a:buSzPct val="100000"/>
              <a:defRPr/>
            </a:pPr>
            <a:endParaRPr lang="en-US" sz="2400" b="1" u="sng" dirty="0">
              <a:solidFill>
                <a:srgbClr val="0070C0"/>
              </a:solidFill>
            </a:endParaRPr>
          </a:p>
          <a:p>
            <a:pPr marL="737235" lvl="4" indent="-257175">
              <a:lnSpc>
                <a:spcPct val="120000"/>
              </a:lnSpc>
              <a:spcBef>
                <a:spcPts val="450"/>
              </a:spcBef>
              <a:buSzPct val="100000"/>
              <a:buFont typeface="Arial" panose="020B0604020202020204" pitchFamily="34" charset="0"/>
              <a:buChar char="•"/>
              <a:defRPr/>
            </a:pPr>
            <a:r>
              <a:rPr lang="en-US" sz="2400" b="1" dirty="0">
                <a:solidFill>
                  <a:srgbClr val="0070C0"/>
                </a:solidFill>
              </a:rPr>
              <a:t>Add 2 slides to any lecture about presentation in the other sex</a:t>
            </a:r>
          </a:p>
          <a:p>
            <a:pPr marL="737235" lvl="4" indent="-257175">
              <a:lnSpc>
                <a:spcPct val="120000"/>
              </a:lnSpc>
              <a:spcBef>
                <a:spcPts val="450"/>
              </a:spcBef>
              <a:buSzPct val="100000"/>
              <a:buFont typeface="Arial" panose="020B0604020202020204" pitchFamily="34" charset="0"/>
              <a:buChar char="•"/>
              <a:defRPr/>
            </a:pPr>
            <a:endParaRPr lang="en-US" sz="2400" b="1" dirty="0">
              <a:solidFill>
                <a:srgbClr val="0070C0"/>
              </a:solidFill>
            </a:endParaRPr>
          </a:p>
          <a:p>
            <a:pPr marL="737235" lvl="4" indent="-257175">
              <a:lnSpc>
                <a:spcPct val="120000"/>
              </a:lnSpc>
              <a:spcBef>
                <a:spcPts val="450"/>
              </a:spcBef>
              <a:buSzPct val="100000"/>
              <a:buFont typeface="Arial" panose="020B0604020202020204" pitchFamily="34" charset="0"/>
              <a:buChar char="•"/>
              <a:defRPr/>
            </a:pPr>
            <a:r>
              <a:rPr lang="en-US" sz="2400" b="1" dirty="0">
                <a:solidFill>
                  <a:srgbClr val="0070C0"/>
                </a:solidFill>
              </a:rPr>
              <a:t>Ask the question in journal clubs, rounds, and other learning venues</a:t>
            </a:r>
          </a:p>
          <a:p>
            <a:pPr marL="394335" indent="-257175">
              <a:lnSpc>
                <a:spcPct val="120000"/>
              </a:lnSpc>
              <a:spcBef>
                <a:spcPts val="450"/>
              </a:spcBef>
              <a:buSzPct val="100000"/>
              <a:buFont typeface="Arial" panose="020B0604020202020204" pitchFamily="34" charset="0"/>
              <a:buChar char="•"/>
              <a:defRPr/>
            </a:pPr>
            <a:endParaRPr lang="en-US" dirty="0"/>
          </a:p>
        </p:txBody>
      </p:sp>
      <p:pic>
        <p:nvPicPr>
          <p:cNvPr id="7" name="Picture 8">
            <a:extLst>
              <a:ext uri="{FF2B5EF4-FFF2-40B4-BE49-F238E27FC236}">
                <a16:creationId xmlns:a16="http://schemas.microsoft.com/office/drawing/2014/main" id="{7464CF6F-6EF1-4C08-B72F-B80E6B85C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1256" y="6224056"/>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7B69-5AAA-4863-BEE4-503A29A71DAB}"/>
              </a:ext>
            </a:extLst>
          </p:cNvPr>
          <p:cNvSpPr>
            <a:spLocks noGrp="1"/>
          </p:cNvSpPr>
          <p:nvPr>
            <p:ph type="title"/>
          </p:nvPr>
        </p:nvSpPr>
        <p:spPr>
          <a:xfrm>
            <a:off x="183098" y="483396"/>
            <a:ext cx="8229600" cy="548578"/>
          </a:xfrm>
        </p:spPr>
        <p:txBody>
          <a:bodyPr>
            <a:normAutofit fontScale="90000"/>
          </a:bodyPr>
          <a:lstStyle/>
          <a:p>
            <a:pPr algn="ctr" eaLnBrk="1" hangingPunct="1">
              <a:defRPr/>
            </a:pPr>
            <a:r>
              <a:rPr lang="en-US" dirty="0">
                <a:solidFill>
                  <a:srgbClr val="0070C0"/>
                </a:solidFill>
                <a:effectLst>
                  <a:outerShdw blurRad="38100" dist="38100" dir="2700000" algn="tl">
                    <a:srgbClr val="000000">
                      <a:alpha val="43137"/>
                    </a:srgbClr>
                  </a:outerShdw>
                </a:effectLst>
                <a:ea typeface="+mj-ea"/>
              </a:rPr>
              <a:t>The Sex and Gender Health Collaborative  </a:t>
            </a:r>
          </a:p>
        </p:txBody>
      </p:sp>
      <p:sp>
        <p:nvSpPr>
          <p:cNvPr id="159747" name="Content Placeholder 2">
            <a:extLst>
              <a:ext uri="{FF2B5EF4-FFF2-40B4-BE49-F238E27FC236}">
                <a16:creationId xmlns:a16="http://schemas.microsoft.com/office/drawing/2014/main" id="{1E9AA4C8-5835-41F3-8948-EAA287B87E0A}"/>
              </a:ext>
            </a:extLst>
          </p:cNvPr>
          <p:cNvSpPr>
            <a:spLocks noGrp="1"/>
          </p:cNvSpPr>
          <p:nvPr>
            <p:ph idx="1"/>
          </p:nvPr>
        </p:nvSpPr>
        <p:spPr>
          <a:xfrm>
            <a:off x="526332" y="1234803"/>
            <a:ext cx="8596668" cy="3880773"/>
          </a:xfrm>
        </p:spPr>
        <p:txBody>
          <a:bodyPr>
            <a:noAutofit/>
          </a:bodyPr>
          <a:lstStyle/>
          <a:p>
            <a:pPr marL="109538" indent="0">
              <a:buNone/>
              <a:defRPr/>
            </a:pPr>
            <a:endParaRPr lang="en-US" altLang="en-US" sz="1600" b="1" dirty="0">
              <a:solidFill>
                <a:srgbClr val="0077C0"/>
              </a:solidFill>
              <a:ea typeface="ＭＳ Ｐゴシック" panose="020B0600070205080204" pitchFamily="34" charset="-128"/>
            </a:endParaRPr>
          </a:p>
          <a:p>
            <a:pPr marL="109538" indent="0">
              <a:buNone/>
              <a:defRPr/>
            </a:pPr>
            <a:r>
              <a:rPr lang="en-US" altLang="en-US" b="1" dirty="0">
                <a:solidFill>
                  <a:srgbClr val="0077C0"/>
                </a:solidFill>
                <a:ea typeface="ＭＳ Ｐゴシック" panose="020B0600070205080204" pitchFamily="34" charset="-128"/>
              </a:rPr>
              <a:t>An Umbrella SGBM Organization</a:t>
            </a:r>
          </a:p>
          <a:p>
            <a:pPr marL="109538" indent="0">
              <a:buNone/>
              <a:defRPr/>
            </a:pPr>
            <a:r>
              <a:rPr lang="en-US" altLang="en-US" b="1" dirty="0">
                <a:solidFill>
                  <a:srgbClr val="0077C0"/>
                </a:solidFill>
                <a:ea typeface="ＭＳ Ｐゴシック" panose="020B0600070205080204" pitchFamily="34" charset="-128"/>
              </a:rPr>
              <a:t>Initiative of the American Medical Women’s Association</a:t>
            </a:r>
          </a:p>
          <a:p>
            <a:pPr marL="109538" indent="0">
              <a:buNone/>
              <a:defRPr/>
            </a:pPr>
            <a:r>
              <a:rPr lang="en-US" altLang="en-US" b="1" dirty="0">
                <a:solidFill>
                  <a:srgbClr val="0077C0"/>
                </a:solidFill>
                <a:ea typeface="ＭＳ Ｐゴシック" panose="020B0600070205080204" pitchFamily="34" charset="-128"/>
              </a:rPr>
              <a:t>Membership is Free! – sign up on the site</a:t>
            </a:r>
          </a:p>
          <a:p>
            <a:pPr marL="109538" indent="0">
              <a:buNone/>
              <a:defRPr/>
            </a:pPr>
            <a:r>
              <a:rPr lang="en-US" altLang="en-US" b="1" dirty="0">
                <a:solidFill>
                  <a:srgbClr val="0077C0"/>
                </a:solidFill>
                <a:ea typeface="ＭＳ Ｐゴシック" panose="020B0600070205080204" pitchFamily="34" charset="-128"/>
              </a:rPr>
              <a:t>www.amwa-doc.org/sghc</a:t>
            </a:r>
          </a:p>
          <a:p>
            <a:pPr marL="452438" indent="-342900">
              <a:defRPr/>
            </a:pPr>
            <a:endParaRPr lang="en-US" altLang="en-US" sz="1600" dirty="0">
              <a:ea typeface="ＭＳ Ｐゴシック" panose="020B0600070205080204" pitchFamily="34" charset="-128"/>
            </a:endParaRPr>
          </a:p>
          <a:p>
            <a:pPr marL="109538" indent="0">
              <a:buNone/>
              <a:defRPr/>
            </a:pPr>
            <a:r>
              <a:rPr lang="en-US" altLang="en-US" sz="1600" b="1" dirty="0">
                <a:ea typeface="ＭＳ Ｐゴシック" panose="020B0600070205080204" pitchFamily="34" charset="-128"/>
              </a:rPr>
              <a:t>Online community </a:t>
            </a:r>
            <a:r>
              <a:rPr lang="en-US" altLang="en-US" sz="1600" dirty="0">
                <a:ea typeface="ＭＳ Ｐゴシック" panose="020B0600070205080204" pitchFamily="34" charset="-128"/>
              </a:rPr>
              <a:t>of SGBM educators, practitioners, researchers, students</a:t>
            </a:r>
          </a:p>
          <a:p>
            <a:pPr marL="109538" indent="0">
              <a:buNone/>
              <a:defRPr/>
            </a:pPr>
            <a:endParaRPr lang="en-US" altLang="en-US" sz="1600" dirty="0">
              <a:ea typeface="ＭＳ Ｐゴシック" panose="020B0600070205080204" pitchFamily="34" charset="-128"/>
            </a:endParaRPr>
          </a:p>
          <a:p>
            <a:pPr marL="109538" indent="0">
              <a:buNone/>
              <a:defRPr/>
            </a:pPr>
            <a:r>
              <a:rPr lang="en-US" altLang="en-US" sz="1600" b="1" dirty="0">
                <a:ea typeface="ＭＳ Ｐゴシック" panose="020B0600070205080204" pitchFamily="34" charset="-128"/>
              </a:rPr>
              <a:t>SGBM</a:t>
            </a:r>
            <a:r>
              <a:rPr lang="en-US" altLang="en-US" sz="1600" dirty="0">
                <a:ea typeface="ＭＳ Ｐゴシック" panose="020B0600070205080204" pitchFamily="34" charset="-128"/>
              </a:rPr>
              <a:t> </a:t>
            </a:r>
            <a:r>
              <a:rPr lang="en-US" altLang="en-US" sz="1600" b="1" dirty="0">
                <a:ea typeface="ＭＳ Ｐゴシック" panose="020B0600070205080204" pitchFamily="34" charset="-128"/>
              </a:rPr>
              <a:t>teaching tools, curricular materials, presentations, guidelines</a:t>
            </a:r>
          </a:p>
          <a:p>
            <a:pPr marL="109538" indent="0">
              <a:buNone/>
              <a:defRPr/>
            </a:pPr>
            <a:endParaRPr lang="en-US" altLang="en-US" sz="1600" b="1" dirty="0">
              <a:ea typeface="ＭＳ Ｐゴシック" panose="020B0600070205080204" pitchFamily="34" charset="-128"/>
            </a:endParaRPr>
          </a:p>
          <a:p>
            <a:pPr marL="109538" indent="0">
              <a:buNone/>
              <a:defRPr/>
            </a:pPr>
            <a:r>
              <a:rPr lang="en-US" altLang="en-US" sz="1600" b="1" dirty="0">
                <a:ea typeface="ＭＳ Ｐゴシック" panose="020B0600070205080204" pitchFamily="34" charset="-128"/>
              </a:rPr>
              <a:t>"In This Case", </a:t>
            </a:r>
            <a:r>
              <a:rPr lang="en-US" altLang="en-US" sz="1600" dirty="0">
                <a:ea typeface="ＭＳ Ｐゴシック" panose="020B0600070205080204" pitchFamily="34" charset="-128"/>
              </a:rPr>
              <a:t>a collection of SGBM </a:t>
            </a:r>
            <a:r>
              <a:rPr lang="en-US" altLang="en-US" sz="1600" b="1" dirty="0">
                <a:ea typeface="ＭＳ Ｐゴシック" panose="020B0600070205080204" pitchFamily="34" charset="-128"/>
              </a:rPr>
              <a:t>case studies</a:t>
            </a:r>
          </a:p>
          <a:p>
            <a:pPr marL="109538" indent="0">
              <a:buNone/>
              <a:defRPr/>
            </a:pPr>
            <a:endParaRPr lang="en-US" altLang="en-US" sz="1600" b="1" dirty="0">
              <a:ea typeface="ＭＳ Ｐゴシック" panose="020B0600070205080204" pitchFamily="34" charset="-128"/>
            </a:endParaRPr>
          </a:p>
          <a:p>
            <a:pPr marL="109538" indent="0">
              <a:buNone/>
              <a:defRPr/>
            </a:pPr>
            <a:r>
              <a:rPr lang="en-US" altLang="en-US" sz="1600" dirty="0">
                <a:ea typeface="ＭＳ Ｐゴシック" panose="020B0600070205080204" pitchFamily="34" charset="-128"/>
              </a:rPr>
              <a:t>National </a:t>
            </a:r>
            <a:r>
              <a:rPr lang="en-US" altLang="en-US" sz="1600" b="1" dirty="0">
                <a:ea typeface="ＭＳ Ｐゴシック" panose="020B0600070205080204" pitchFamily="34" charset="-128"/>
              </a:rPr>
              <a:t>SGBM Practitioner Registry</a:t>
            </a:r>
            <a:r>
              <a:rPr lang="en-US" altLang="en-US" sz="1600" dirty="0">
                <a:ea typeface="ＭＳ Ｐゴシック" panose="020B0600070205080204" pitchFamily="34" charset="-128"/>
              </a:rPr>
              <a:t>, searchable for patients and practitioners</a:t>
            </a:r>
          </a:p>
        </p:txBody>
      </p:sp>
      <p:pic>
        <p:nvPicPr>
          <p:cNvPr id="148484" name="Picture 4">
            <a:extLst>
              <a:ext uri="{FF2B5EF4-FFF2-40B4-BE49-F238E27FC236}">
                <a16:creationId xmlns:a16="http://schemas.microsoft.com/office/drawing/2014/main" id="{8121A9B2-221E-4829-83A8-E5EECF20C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079" y="978101"/>
            <a:ext cx="2473951" cy="264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5" name="Picture 8">
            <a:extLst>
              <a:ext uri="{FF2B5EF4-FFF2-40B4-BE49-F238E27FC236}">
                <a16:creationId xmlns:a16="http://schemas.microsoft.com/office/drawing/2014/main" id="{D2A73981-5563-4C79-9E07-CF79FADCC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20302">
            <a:off x="7915181" y="1774363"/>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F58CFF4-7418-405C-9546-C24CAFB32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1256" y="6224056"/>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8" descr="Physician Registry button">
            <a:extLst>
              <a:ext uri="{FF2B5EF4-FFF2-40B4-BE49-F238E27FC236}">
                <a16:creationId xmlns:a16="http://schemas.microsoft.com/office/drawing/2014/main" id="{C70DD57A-29F2-461E-A468-977993DF8A7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069148" y="5402247"/>
            <a:ext cx="1053852" cy="10329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25B1A96D-2D55-4BE3-933C-DDD983A88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 y="0"/>
            <a:ext cx="12187004" cy="6858000"/>
          </a:xfrm>
          <a:prstGeom prst="rect">
            <a:avLst/>
          </a:prstGeom>
        </p:spPr>
      </p:pic>
    </p:spTree>
    <p:extLst>
      <p:ext uri="{BB962C8B-B14F-4D97-AF65-F5344CB8AC3E}">
        <p14:creationId xmlns:p14="http://schemas.microsoft.com/office/powerpoint/2010/main" val="189473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D80F4-EF99-42B7-95FE-6C2B3DF2EFAB}"/>
              </a:ext>
            </a:extLst>
          </p:cNvPr>
          <p:cNvSpPr>
            <a:spLocks noGrp="1"/>
          </p:cNvSpPr>
          <p:nvPr>
            <p:ph type="title"/>
          </p:nvPr>
        </p:nvSpPr>
        <p:spPr>
          <a:xfrm>
            <a:off x="1671758" y="56720"/>
            <a:ext cx="6400800" cy="725295"/>
          </a:xfrm>
        </p:spPr>
        <p:txBody>
          <a:bodyPr>
            <a:normAutofit/>
          </a:bodyPr>
          <a:lstStyle/>
          <a:p>
            <a:pPr algn="ctr" eaLnBrk="1" hangingPunct="1">
              <a:defRPr/>
            </a:pPr>
            <a:r>
              <a:rPr lang="en-US" b="1" dirty="0">
                <a:solidFill>
                  <a:srgbClr val="0070C0"/>
                </a:solidFill>
              </a:rPr>
              <a:t>References and Textbooks</a:t>
            </a:r>
          </a:p>
        </p:txBody>
      </p:sp>
      <p:sp>
        <p:nvSpPr>
          <p:cNvPr id="2" name="Content Placeholder 1">
            <a:extLst>
              <a:ext uri="{FF2B5EF4-FFF2-40B4-BE49-F238E27FC236}">
                <a16:creationId xmlns:a16="http://schemas.microsoft.com/office/drawing/2014/main" id="{9609F78D-9383-4E5D-9A3D-73FC3635D5D7}"/>
              </a:ext>
            </a:extLst>
          </p:cNvPr>
          <p:cNvSpPr>
            <a:spLocks noGrp="1"/>
          </p:cNvSpPr>
          <p:nvPr>
            <p:ph idx="1"/>
          </p:nvPr>
        </p:nvSpPr>
        <p:spPr>
          <a:xfrm>
            <a:off x="659913" y="927279"/>
            <a:ext cx="7880080" cy="5540633"/>
          </a:xfrm>
        </p:spPr>
        <p:txBody>
          <a:bodyPr>
            <a:normAutofit fontScale="32500" lnSpcReduction="20000"/>
          </a:bodyPr>
          <a:lstStyle/>
          <a:p>
            <a:pPr marL="82296" indent="0">
              <a:buNone/>
              <a:defRPr/>
            </a:pPr>
            <a:endParaRPr lang="en-US" u="sng" dirty="0">
              <a:ea typeface="+mn-ea"/>
            </a:endParaRPr>
          </a:p>
          <a:p>
            <a:pPr marL="82296" indent="0">
              <a:lnSpc>
                <a:spcPct val="120000"/>
              </a:lnSpc>
              <a:buNone/>
              <a:defRPr/>
            </a:pPr>
            <a:r>
              <a:rPr lang="en-US" sz="6400" b="1" dirty="0">
                <a:solidFill>
                  <a:srgbClr val="0070C0"/>
                </a:solidFill>
              </a:rPr>
              <a:t>Principles of Gender Specific Medicine: </a:t>
            </a:r>
          </a:p>
          <a:p>
            <a:pPr marL="82296" indent="0">
              <a:lnSpc>
                <a:spcPct val="120000"/>
              </a:lnSpc>
              <a:buNone/>
              <a:defRPr/>
            </a:pPr>
            <a:r>
              <a:rPr lang="en-US" sz="6400" b="1" dirty="0">
                <a:solidFill>
                  <a:srgbClr val="0070C0"/>
                </a:solidFill>
              </a:rPr>
              <a:t>Gender in the Genomic Era Marianne Legato. Elsevier, 2017 </a:t>
            </a:r>
          </a:p>
          <a:p>
            <a:pPr marL="82296" indent="0">
              <a:buNone/>
              <a:defRPr/>
            </a:pPr>
            <a:endParaRPr lang="en-US" sz="4800" dirty="0">
              <a:ea typeface="+mn-ea"/>
            </a:endParaRPr>
          </a:p>
          <a:p>
            <a:pPr marL="82296" indent="0">
              <a:buNone/>
              <a:defRPr/>
            </a:pPr>
            <a:endParaRPr lang="en-US" sz="4800" dirty="0">
              <a:ea typeface="+mn-ea"/>
            </a:endParaRPr>
          </a:p>
          <a:p>
            <a:pPr marL="82296" indent="0">
              <a:lnSpc>
                <a:spcPct val="120000"/>
              </a:lnSpc>
              <a:spcBef>
                <a:spcPts val="450"/>
              </a:spcBef>
              <a:buNone/>
              <a:defRPr/>
            </a:pPr>
            <a:r>
              <a:rPr lang="en-US" sz="6400" b="1" dirty="0">
                <a:solidFill>
                  <a:schemeClr val="accent1">
                    <a:lumMod val="50000"/>
                  </a:schemeClr>
                </a:solidFill>
              </a:rPr>
              <a:t> </a:t>
            </a:r>
          </a:p>
          <a:p>
            <a:pPr marL="82296" indent="0">
              <a:buNone/>
              <a:defRPr/>
            </a:pPr>
            <a:r>
              <a:rPr lang="en-US" sz="4800" dirty="0">
                <a:solidFill>
                  <a:srgbClr val="0070C0"/>
                </a:solidFill>
                <a:ea typeface="+mn-ea"/>
              </a:rPr>
              <a:t> </a:t>
            </a:r>
            <a:r>
              <a:rPr lang="en-US" sz="6400" b="1" dirty="0">
                <a:solidFill>
                  <a:srgbClr val="0070C0"/>
                </a:solidFill>
              </a:rPr>
              <a:t>Sex and Gender in Acute Care Medicine</a:t>
            </a:r>
          </a:p>
          <a:p>
            <a:pPr marL="82296" indent="0" algn="just">
              <a:buNone/>
              <a:defRPr/>
            </a:pPr>
            <a:r>
              <a:rPr lang="en-US" sz="6400" b="1" dirty="0">
                <a:solidFill>
                  <a:srgbClr val="0070C0"/>
                </a:solidFill>
              </a:rPr>
              <a:t>Alyson J. McGregor. Cambridge, 2016</a:t>
            </a:r>
          </a:p>
          <a:p>
            <a:pPr marL="82296" indent="0">
              <a:buNone/>
              <a:defRPr/>
            </a:pPr>
            <a:endParaRPr lang="en-US" sz="4800" b="1" dirty="0">
              <a:solidFill>
                <a:schemeClr val="accent1">
                  <a:lumMod val="50000"/>
                </a:schemeClr>
              </a:solidFill>
            </a:endParaRPr>
          </a:p>
          <a:p>
            <a:pPr marL="82296" indent="0">
              <a:buNone/>
              <a:defRPr/>
            </a:pPr>
            <a:endParaRPr lang="en-US" sz="6400" b="1" dirty="0">
              <a:solidFill>
                <a:schemeClr val="accent1">
                  <a:lumMod val="50000"/>
                </a:schemeClr>
              </a:solidFill>
            </a:endParaRPr>
          </a:p>
          <a:p>
            <a:pPr marL="82296" indent="0">
              <a:buNone/>
              <a:defRPr/>
            </a:pPr>
            <a:r>
              <a:rPr lang="en-US" sz="6400" b="1" dirty="0">
                <a:solidFill>
                  <a:srgbClr val="0070C0"/>
                </a:solidFill>
              </a:rPr>
              <a:t>How Sex and Gender Impact Clinical Practice:</a:t>
            </a:r>
          </a:p>
          <a:p>
            <a:pPr marL="82296" indent="0">
              <a:buNone/>
              <a:defRPr/>
            </a:pPr>
            <a:r>
              <a:rPr lang="en-US" sz="6400" b="1" dirty="0">
                <a:solidFill>
                  <a:srgbClr val="0070C0"/>
                </a:solidFill>
              </a:rPr>
              <a:t>An Evidence Based Guide to Clinical Care</a:t>
            </a:r>
          </a:p>
          <a:p>
            <a:pPr marL="82296" indent="0">
              <a:buNone/>
              <a:defRPr/>
            </a:pPr>
            <a:r>
              <a:rPr lang="en-US" sz="6400" b="1" dirty="0">
                <a:solidFill>
                  <a:srgbClr val="0070C0"/>
                </a:solidFill>
              </a:rPr>
              <a:t>Marjorie Jenkins and Connie Newman,  Elsevier, 2020</a:t>
            </a:r>
          </a:p>
          <a:p>
            <a:pPr marL="82296" indent="0">
              <a:buNone/>
              <a:defRPr/>
            </a:pPr>
            <a:r>
              <a:rPr lang="en-US" sz="5500" b="1" dirty="0">
                <a:solidFill>
                  <a:srgbClr val="0070C0"/>
                </a:solidFill>
              </a:rPr>
              <a:t>(In Press)</a:t>
            </a:r>
          </a:p>
          <a:p>
            <a:pPr marL="82296" indent="0">
              <a:buNone/>
              <a:defRPr/>
            </a:pPr>
            <a:endParaRPr lang="en-US" u="sng" dirty="0">
              <a:ea typeface="+mn-ea"/>
            </a:endParaRPr>
          </a:p>
          <a:p>
            <a:pPr marL="82296" indent="0">
              <a:buNone/>
              <a:defRPr/>
            </a:pPr>
            <a:r>
              <a:rPr lang="en-US" dirty="0">
                <a:ea typeface="+mn-ea"/>
              </a:rPr>
              <a:t>	</a:t>
            </a:r>
            <a:endParaRPr lang="en-US" u="sng" dirty="0">
              <a:ea typeface="+mn-ea"/>
            </a:endParaRPr>
          </a:p>
          <a:p>
            <a:pPr eaLnBrk="1" hangingPunct="1">
              <a:defRPr/>
            </a:pPr>
            <a:endParaRPr lang="en-US" dirty="0">
              <a:ea typeface="+mn-ea"/>
            </a:endParaRPr>
          </a:p>
        </p:txBody>
      </p:sp>
      <p:pic>
        <p:nvPicPr>
          <p:cNvPr id="138244" name="Picture 2">
            <a:extLst>
              <a:ext uri="{FF2B5EF4-FFF2-40B4-BE49-F238E27FC236}">
                <a16:creationId xmlns:a16="http://schemas.microsoft.com/office/drawing/2014/main" id="{2E2AFE1D-B6B1-4FAC-A61C-DCAEC2069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042" y="2450636"/>
            <a:ext cx="1293776" cy="16036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8" descr="Principles of Gender-Specific Medicine - 3rd Edition - ISBN: 9780128035061, 9780128035429">
            <a:extLst>
              <a:ext uri="{FF2B5EF4-FFF2-40B4-BE49-F238E27FC236}">
                <a16:creationId xmlns:a16="http://schemas.microsoft.com/office/drawing/2014/main" id="{80CA4ABB-D11E-4F0E-AC47-414FC80CC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5059" y="419368"/>
            <a:ext cx="1455925" cy="19070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a:hlinkClick r:id="" action="ppaction://ole?verb=0"/>
            <a:extLst>
              <a:ext uri="{FF2B5EF4-FFF2-40B4-BE49-F238E27FC236}">
                <a16:creationId xmlns:a16="http://schemas.microsoft.com/office/drawing/2014/main" id="{4379D030-2E69-439F-A2EF-8687231A590B}"/>
              </a:ext>
            </a:extLst>
          </p:cNvPr>
          <p:cNvGraphicFramePr>
            <a:graphicFrameLocks noChangeAspect="1"/>
          </p:cNvGraphicFramePr>
          <p:nvPr>
            <p:extLst>
              <p:ext uri="{D42A27DB-BD31-4B8C-83A1-F6EECF244321}">
                <p14:modId xmlns:p14="http://schemas.microsoft.com/office/powerpoint/2010/main" val="2124619395"/>
              </p:ext>
            </p:extLst>
          </p:nvPr>
        </p:nvGraphicFramePr>
        <p:xfrm>
          <a:off x="8072558" y="4531541"/>
          <a:ext cx="2047899" cy="1151944"/>
        </p:xfrm>
        <a:graphic>
          <a:graphicData uri="http://schemas.openxmlformats.org/presentationml/2006/ole">
            <mc:AlternateContent xmlns:mc="http://schemas.openxmlformats.org/markup-compatibility/2006">
              <mc:Choice xmlns:v="urn:schemas-microsoft-com:vml" Requires="v">
                <p:oleObj spid="_x0000_s1027" name="Presentation" r:id="rId6" imgW="6350040" imgH="3571920" progId="PowerPoint.Show.12">
                  <p:embed/>
                </p:oleObj>
              </mc:Choice>
              <mc:Fallback>
                <p:oleObj name="Presentation" r:id="rId6" imgW="6350040" imgH="3571920" progId="PowerPoint.Show.12">
                  <p:embed/>
                  <p:pic>
                    <p:nvPicPr>
                      <p:cNvPr id="4" name="Object 3">
                        <a:hlinkClick r:id="" action="ppaction://ole?verb=0"/>
                        <a:extLst>
                          <a:ext uri="{FF2B5EF4-FFF2-40B4-BE49-F238E27FC236}">
                            <a16:creationId xmlns:a16="http://schemas.microsoft.com/office/drawing/2014/main" id="{4379D030-2E69-439F-A2EF-8687231A590B}"/>
                          </a:ext>
                        </a:extLst>
                      </p:cNvPr>
                      <p:cNvPicPr/>
                      <p:nvPr/>
                    </p:nvPicPr>
                    <p:blipFill>
                      <a:blip r:embed="rId7"/>
                      <a:stretch>
                        <a:fillRect/>
                      </a:stretch>
                    </p:blipFill>
                    <p:spPr>
                      <a:xfrm>
                        <a:off x="8072558" y="4531541"/>
                        <a:ext cx="2047899" cy="1151944"/>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B4599FE6-7B39-4E8A-87EE-2A1B4CC97C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21256" y="6224056"/>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cx.images-amazon.com/images/I/51sjj7B8CoL._SL500_.jpg">
            <a:extLst>
              <a:ext uri="{FF2B5EF4-FFF2-40B4-BE49-F238E27FC236}">
                <a16:creationId xmlns:a16="http://schemas.microsoft.com/office/drawing/2014/main" id="{ECF195A5-C33E-4315-9FD2-CA289BF4B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569" y="753500"/>
            <a:ext cx="2072862" cy="27769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ex and Gender Aspects in Clinical Medicine">
            <a:hlinkClick r:id="rId3" tooltip="Enlarge and Download cover for Sex and Gender Aspects in Clinical Medicine"/>
            <a:extLst>
              <a:ext uri="{FF2B5EF4-FFF2-40B4-BE49-F238E27FC236}">
                <a16:creationId xmlns:a16="http://schemas.microsoft.com/office/drawing/2014/main" id="{AA1C2B2E-4618-4A38-A57E-2E16B594666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626854" y="753500"/>
            <a:ext cx="2062512" cy="27769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738408F-8B26-4046-A260-05BD87EB49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27" y="765050"/>
            <a:ext cx="1942639" cy="27654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B0AD4267-BA8B-4E4D-91FF-E29D421F47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2598" y="765049"/>
            <a:ext cx="1985855" cy="27654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https://media.springernature.com/w306/springer-static/cover-hires/book/978-3-642-30726-3">
            <a:extLst>
              <a:ext uri="{FF2B5EF4-FFF2-40B4-BE49-F238E27FC236}">
                <a16:creationId xmlns:a16="http://schemas.microsoft.com/office/drawing/2014/main" id="{321A6F9F-35E5-4B2E-9B00-BF0CE0C7C9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3659" y="3823621"/>
            <a:ext cx="1939170" cy="29214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5" name="Title 24">
            <a:extLst>
              <a:ext uri="{FF2B5EF4-FFF2-40B4-BE49-F238E27FC236}">
                <a16:creationId xmlns:a16="http://schemas.microsoft.com/office/drawing/2014/main" id="{D2FF378F-3BBA-4B3A-B087-82E9D3C96D7B}"/>
              </a:ext>
            </a:extLst>
          </p:cNvPr>
          <p:cNvSpPr>
            <a:spLocks noGrp="1"/>
          </p:cNvSpPr>
          <p:nvPr>
            <p:ph type="title"/>
          </p:nvPr>
        </p:nvSpPr>
        <p:spPr>
          <a:xfrm>
            <a:off x="4075525" y="54284"/>
            <a:ext cx="2971835" cy="583373"/>
          </a:xfrm>
        </p:spPr>
        <p:txBody>
          <a:bodyPr>
            <a:normAutofit fontScale="90000"/>
          </a:bodyPr>
          <a:lstStyle/>
          <a:p>
            <a:pPr algn="ctr"/>
            <a:r>
              <a:rPr lang="en-US" b="1" dirty="0">
                <a:solidFill>
                  <a:srgbClr val="0070C0"/>
                </a:solidFill>
              </a:rPr>
              <a:t>Other Books</a:t>
            </a:r>
          </a:p>
        </p:txBody>
      </p:sp>
      <p:pic>
        <p:nvPicPr>
          <p:cNvPr id="2" name="Picture 1">
            <a:extLst>
              <a:ext uri="{FF2B5EF4-FFF2-40B4-BE49-F238E27FC236}">
                <a16:creationId xmlns:a16="http://schemas.microsoft.com/office/drawing/2014/main" id="{CE59A633-09A4-4DF4-A6A1-2AD3A51C23D2}"/>
              </a:ext>
            </a:extLst>
          </p:cNvPr>
          <p:cNvPicPr>
            <a:picLocks noChangeAspect="1"/>
          </p:cNvPicPr>
          <p:nvPr/>
        </p:nvPicPr>
        <p:blipFill>
          <a:blip r:embed="rId8"/>
          <a:stretch>
            <a:fillRect/>
          </a:stretch>
        </p:blipFill>
        <p:spPr>
          <a:xfrm>
            <a:off x="7235720" y="3785261"/>
            <a:ext cx="2191616" cy="2966698"/>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BF5D6B63-0B5D-452B-B217-D49F5BEF41FC}"/>
              </a:ext>
            </a:extLst>
          </p:cNvPr>
          <p:cNvPicPr>
            <a:picLocks noChangeAspect="1"/>
          </p:cNvPicPr>
          <p:nvPr/>
        </p:nvPicPr>
        <p:blipFill>
          <a:blip r:embed="rId9"/>
          <a:stretch>
            <a:fillRect/>
          </a:stretch>
        </p:blipFill>
        <p:spPr>
          <a:xfrm>
            <a:off x="4399933" y="3785260"/>
            <a:ext cx="2047021" cy="2920116"/>
          </a:xfrm>
          <a:prstGeom prst="rect">
            <a:avLst/>
          </a:prstGeom>
          <a:ln>
            <a:noFill/>
          </a:ln>
          <a:effectLst>
            <a:outerShdw blurRad="190500" algn="tl" rotWithShape="0">
              <a:srgbClr val="000000">
                <a:alpha val="70000"/>
              </a:srgbClr>
            </a:outerShdw>
          </a:effectLst>
        </p:spPr>
      </p:pic>
      <p:pic>
        <p:nvPicPr>
          <p:cNvPr id="11" name="Picture 8">
            <a:extLst>
              <a:ext uri="{FF2B5EF4-FFF2-40B4-BE49-F238E27FC236}">
                <a16:creationId xmlns:a16="http://schemas.microsoft.com/office/drawing/2014/main" id="{656C703E-87A3-470E-915A-E5E78C573D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21256" y="6224056"/>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37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402F4-DCDE-4819-AAEE-2097E33DD1C1}"/>
              </a:ext>
            </a:extLst>
          </p:cNvPr>
          <p:cNvSpPr>
            <a:spLocks noGrp="1"/>
          </p:cNvSpPr>
          <p:nvPr>
            <p:ph type="title"/>
          </p:nvPr>
        </p:nvSpPr>
        <p:spPr>
          <a:xfrm>
            <a:off x="3440637" y="164201"/>
            <a:ext cx="3026577" cy="593288"/>
          </a:xfrm>
        </p:spPr>
        <p:txBody>
          <a:bodyPr>
            <a:normAutofit/>
          </a:bodyPr>
          <a:lstStyle/>
          <a:p>
            <a:pPr algn="ctr" eaLnBrk="1" hangingPunct="1">
              <a:defRPr/>
            </a:pPr>
            <a:r>
              <a:rPr lang="en-US" sz="3200" b="1" dirty="0">
                <a:solidFill>
                  <a:srgbClr val="0070C0"/>
                </a:solidFill>
              </a:rPr>
              <a:t>SGBM Journals</a:t>
            </a:r>
          </a:p>
        </p:txBody>
      </p:sp>
      <p:sp>
        <p:nvSpPr>
          <p:cNvPr id="140290" name="Content Placeholder 1">
            <a:extLst>
              <a:ext uri="{FF2B5EF4-FFF2-40B4-BE49-F238E27FC236}">
                <a16:creationId xmlns:a16="http://schemas.microsoft.com/office/drawing/2014/main" id="{E43CEAB6-DB0F-411A-A09A-D9101E0858EB}"/>
              </a:ext>
            </a:extLst>
          </p:cNvPr>
          <p:cNvSpPr>
            <a:spLocks noGrp="1"/>
          </p:cNvSpPr>
          <p:nvPr>
            <p:ph idx="1"/>
          </p:nvPr>
        </p:nvSpPr>
        <p:spPr>
          <a:xfrm>
            <a:off x="862885" y="1128679"/>
            <a:ext cx="9728915" cy="5323635"/>
          </a:xfrm>
        </p:spPr>
        <p:txBody>
          <a:bodyPr>
            <a:normAutofit/>
          </a:bodyPr>
          <a:lstStyle/>
          <a:p>
            <a:pPr marL="109538" indent="0">
              <a:buNone/>
            </a:pPr>
            <a:endParaRPr lang="en-US" altLang="en-US" sz="2400" dirty="0">
              <a:ea typeface="ＭＳ Ｐゴシック" panose="020B0600070205080204" pitchFamily="34" charset="-128"/>
            </a:endParaRPr>
          </a:p>
          <a:p>
            <a:pPr marL="109538" indent="0">
              <a:buNone/>
            </a:pPr>
            <a:r>
              <a:rPr lang="en-US" altLang="en-US" sz="2000" dirty="0">
                <a:ea typeface="ＭＳ Ｐゴシック" panose="020B0600070205080204" pitchFamily="34" charset="-128"/>
              </a:rPr>
              <a:t>						 </a:t>
            </a:r>
          </a:p>
          <a:p>
            <a:pPr marL="109538" indent="0">
              <a:buNone/>
            </a:pPr>
            <a:endParaRPr lang="en-US" altLang="en-US" sz="2000" dirty="0">
              <a:ea typeface="ＭＳ Ｐゴシック" panose="020B0600070205080204" pitchFamily="34" charset="-128"/>
            </a:endParaRPr>
          </a:p>
          <a:p>
            <a:pPr marL="109538" indent="0">
              <a:buNone/>
            </a:pPr>
            <a:r>
              <a:rPr lang="en-US" altLang="en-US" sz="2000" dirty="0">
                <a:ea typeface="ＭＳ Ｐゴシック" panose="020B0600070205080204" pitchFamily="34" charset="-128"/>
              </a:rPr>
              <a:t>			</a:t>
            </a:r>
          </a:p>
          <a:p>
            <a:pPr marL="109538" indent="0">
              <a:buNone/>
            </a:pPr>
            <a:r>
              <a:rPr lang="en-US" altLang="en-US" sz="2400" dirty="0">
                <a:ea typeface="ＭＳ Ｐゴシック" panose="020B0600070205080204" pitchFamily="34" charset="-128"/>
              </a:rPr>
              <a:t>						 						</a:t>
            </a:r>
            <a:endParaRPr lang="en-US" altLang="en-US" sz="2000" dirty="0">
              <a:ea typeface="ＭＳ Ｐゴシック" panose="020B0600070205080204" pitchFamily="34" charset="-128"/>
            </a:endParaRPr>
          </a:p>
          <a:p>
            <a:pPr marL="109538" indent="0">
              <a:buNone/>
            </a:pPr>
            <a:endParaRPr lang="en-US" altLang="en-US" sz="2000" dirty="0">
              <a:ea typeface="ＭＳ Ｐゴシック" panose="020B0600070205080204" pitchFamily="34" charset="-128"/>
            </a:endParaRPr>
          </a:p>
          <a:p>
            <a:pPr marL="109538" indent="0">
              <a:buNone/>
            </a:pPr>
            <a:endParaRPr lang="en-US" altLang="en-US" sz="2000" dirty="0">
              <a:ea typeface="ＭＳ Ｐゴシック" panose="020B0600070205080204" pitchFamily="34" charset="-128"/>
            </a:endParaRPr>
          </a:p>
          <a:p>
            <a:pPr marL="109538" indent="0">
              <a:buNone/>
            </a:pPr>
            <a:r>
              <a:rPr lang="en-US" altLang="en-US" sz="2000" dirty="0">
                <a:ea typeface="ＭＳ Ｐゴシック" panose="020B0600070205080204" pitchFamily="34" charset="-128"/>
              </a:rPr>
              <a:t>						</a:t>
            </a:r>
          </a:p>
          <a:p>
            <a:pPr marL="109538" indent="0">
              <a:buNone/>
            </a:pPr>
            <a:r>
              <a:rPr lang="en-US" altLang="en-US" sz="2000" dirty="0">
                <a:ea typeface="ＭＳ Ｐゴシック" panose="020B0600070205080204" pitchFamily="34" charset="-128"/>
              </a:rPr>
              <a:t>						</a:t>
            </a:r>
            <a:endParaRPr lang="en-US" altLang="en-US" sz="2400" dirty="0">
              <a:ea typeface="ＭＳ Ｐゴシック" panose="020B0600070205080204" pitchFamily="34" charset="-128"/>
            </a:endParaRPr>
          </a:p>
          <a:p>
            <a:pPr marL="109538" indent="0"/>
            <a:endParaRPr lang="en-US" altLang="en-US" sz="2400" dirty="0">
              <a:ea typeface="ＭＳ Ｐゴシック" panose="020B0600070205080204" pitchFamily="34" charset="-128"/>
            </a:endParaRPr>
          </a:p>
          <a:p>
            <a:pPr marL="109538" indent="0"/>
            <a:endParaRPr lang="en-US" altLang="en-US" sz="2400" dirty="0">
              <a:ea typeface="ＭＳ Ｐゴシック" panose="020B0600070205080204" pitchFamily="34" charset="-128"/>
            </a:endParaRPr>
          </a:p>
          <a:p>
            <a:pPr marL="109538" indent="0">
              <a:buNone/>
            </a:pPr>
            <a:endParaRPr lang="en-US" altLang="en-US" sz="2400" dirty="0">
              <a:ea typeface="ＭＳ Ｐゴシック" panose="020B0600070205080204" pitchFamily="34" charset="-128"/>
            </a:endParaRPr>
          </a:p>
        </p:txBody>
      </p:sp>
      <p:pic>
        <p:nvPicPr>
          <p:cNvPr id="140292" name="Picture 2">
            <a:extLst>
              <a:ext uri="{FF2B5EF4-FFF2-40B4-BE49-F238E27FC236}">
                <a16:creationId xmlns:a16="http://schemas.microsoft.com/office/drawing/2014/main" id="{8C5CC37C-8DF2-4491-86E2-F9F1C0743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722" y="1210492"/>
            <a:ext cx="1672850" cy="21681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293" name="Picture 3">
            <a:extLst>
              <a:ext uri="{FF2B5EF4-FFF2-40B4-BE49-F238E27FC236}">
                <a16:creationId xmlns:a16="http://schemas.microsoft.com/office/drawing/2014/main" id="{3A844DD5-C71E-4B01-A9CB-D15E3596A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369" y="4857615"/>
            <a:ext cx="4022957" cy="10094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294" name="Picture 3">
            <a:extLst>
              <a:ext uri="{FF2B5EF4-FFF2-40B4-BE49-F238E27FC236}">
                <a16:creationId xmlns:a16="http://schemas.microsoft.com/office/drawing/2014/main" id="{A06C213F-DC76-433D-B458-10783CC87E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6258" y="1263483"/>
            <a:ext cx="1641764" cy="21176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5918974-716B-4B57-B846-5AAC7BD6BF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1256" y="6224056"/>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04A6802-9E18-4A70-9CD4-AB95D04287E1}"/>
              </a:ext>
            </a:extLst>
          </p:cNvPr>
          <p:cNvSpPr txBox="1"/>
          <p:nvPr/>
        </p:nvSpPr>
        <p:spPr>
          <a:xfrm>
            <a:off x="1464210" y="3627064"/>
            <a:ext cx="2446260" cy="738664"/>
          </a:xfrm>
          <a:prstGeom prst="rect">
            <a:avLst/>
          </a:prstGeom>
          <a:noFill/>
        </p:spPr>
        <p:txBody>
          <a:bodyPr wrap="square" rtlCol="0">
            <a:spAutoFit/>
          </a:bodyPr>
          <a:lstStyle/>
          <a:p>
            <a:pPr algn="ctr"/>
            <a:r>
              <a:rPr lang="en-US" sz="1400" dirty="0"/>
              <a:t>Journal of Women’s Health </a:t>
            </a:r>
          </a:p>
          <a:p>
            <a:pPr algn="ctr"/>
            <a:r>
              <a:rPr lang="en-US" sz="1400" dirty="0"/>
              <a:t>and Gender Based Medicine</a:t>
            </a:r>
          </a:p>
          <a:p>
            <a:pPr algn="ctr"/>
            <a:r>
              <a:rPr lang="en-US" sz="1400" dirty="0"/>
              <a:t>Liebert Pub</a:t>
            </a:r>
          </a:p>
        </p:txBody>
      </p:sp>
      <p:sp>
        <p:nvSpPr>
          <p:cNvPr id="5" name="TextBox 4">
            <a:extLst>
              <a:ext uri="{FF2B5EF4-FFF2-40B4-BE49-F238E27FC236}">
                <a16:creationId xmlns:a16="http://schemas.microsoft.com/office/drawing/2014/main" id="{914B5EB1-45A3-43C9-9BC8-E5C16ECAE641}"/>
              </a:ext>
            </a:extLst>
          </p:cNvPr>
          <p:cNvSpPr txBox="1"/>
          <p:nvPr/>
        </p:nvSpPr>
        <p:spPr>
          <a:xfrm>
            <a:off x="4037399" y="5969120"/>
            <a:ext cx="2288859" cy="523220"/>
          </a:xfrm>
          <a:prstGeom prst="rect">
            <a:avLst/>
          </a:prstGeom>
          <a:noFill/>
        </p:spPr>
        <p:txBody>
          <a:bodyPr wrap="square" rtlCol="0">
            <a:spAutoFit/>
          </a:bodyPr>
          <a:lstStyle/>
          <a:p>
            <a:pPr algn="ctr"/>
            <a:r>
              <a:rPr lang="en-US" sz="1400" dirty="0"/>
              <a:t>Biology of Sex Differences</a:t>
            </a:r>
          </a:p>
          <a:p>
            <a:pPr algn="ctr"/>
            <a:r>
              <a:rPr lang="en-US" sz="1400" dirty="0"/>
              <a:t>Biomed Central </a:t>
            </a:r>
          </a:p>
        </p:txBody>
      </p:sp>
      <p:sp>
        <p:nvSpPr>
          <p:cNvPr id="6" name="TextBox 5">
            <a:extLst>
              <a:ext uri="{FF2B5EF4-FFF2-40B4-BE49-F238E27FC236}">
                <a16:creationId xmlns:a16="http://schemas.microsoft.com/office/drawing/2014/main" id="{F97BDFD8-D0F1-4D7A-94FD-AF59F1F35F0C}"/>
              </a:ext>
            </a:extLst>
          </p:cNvPr>
          <p:cNvSpPr txBox="1"/>
          <p:nvPr/>
        </p:nvSpPr>
        <p:spPr>
          <a:xfrm>
            <a:off x="6096000" y="3627064"/>
            <a:ext cx="2140773" cy="523220"/>
          </a:xfrm>
          <a:prstGeom prst="rect">
            <a:avLst/>
          </a:prstGeom>
          <a:noFill/>
        </p:spPr>
        <p:txBody>
          <a:bodyPr wrap="square" rtlCol="0">
            <a:spAutoFit/>
          </a:bodyPr>
          <a:lstStyle/>
          <a:p>
            <a:pPr algn="ctr"/>
            <a:r>
              <a:rPr lang="en-US" sz="1400" dirty="0"/>
              <a:t>Gender and the Genome</a:t>
            </a:r>
          </a:p>
          <a:p>
            <a:pPr algn="ctr"/>
            <a:r>
              <a:rPr lang="en-US" sz="1400" dirty="0"/>
              <a:t>Sage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a:extLst>
              <a:ext uri="{FF2B5EF4-FFF2-40B4-BE49-F238E27FC236}">
                <a16:creationId xmlns:a16="http://schemas.microsoft.com/office/drawing/2014/main" id="{80AC8B74-415D-491A-8506-0625F6735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92" y="2323237"/>
            <a:ext cx="7940672" cy="42564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a:extLst>
              <a:ext uri="{FF2B5EF4-FFF2-40B4-BE49-F238E27FC236}">
                <a16:creationId xmlns:a16="http://schemas.microsoft.com/office/drawing/2014/main" id="{DEF97E9C-B71F-4A60-8294-4EBCDFE90D87}"/>
              </a:ext>
            </a:extLst>
          </p:cNvPr>
          <p:cNvSpPr/>
          <p:nvPr/>
        </p:nvSpPr>
        <p:spPr>
          <a:xfrm>
            <a:off x="4926014" y="1595438"/>
            <a:ext cx="363537" cy="73342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own Arrow 2">
            <a:extLst>
              <a:ext uri="{FF2B5EF4-FFF2-40B4-BE49-F238E27FC236}">
                <a16:creationId xmlns:a16="http://schemas.microsoft.com/office/drawing/2014/main" id="{D1F12AE6-9595-48AA-BFE5-6039EB9F571E}"/>
              </a:ext>
            </a:extLst>
          </p:cNvPr>
          <p:cNvSpPr/>
          <p:nvPr/>
        </p:nvSpPr>
        <p:spPr>
          <a:xfrm>
            <a:off x="6036470" y="1538289"/>
            <a:ext cx="363537" cy="733425"/>
          </a:xfrm>
          <a:prstGeom prst="down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own Arrow 3">
            <a:extLst>
              <a:ext uri="{FF2B5EF4-FFF2-40B4-BE49-F238E27FC236}">
                <a16:creationId xmlns:a16="http://schemas.microsoft.com/office/drawing/2014/main" id="{E907745F-F43C-405F-A410-418FEC6AFF28}"/>
              </a:ext>
            </a:extLst>
          </p:cNvPr>
          <p:cNvSpPr/>
          <p:nvPr/>
        </p:nvSpPr>
        <p:spPr>
          <a:xfrm>
            <a:off x="4052889" y="1595439"/>
            <a:ext cx="363537" cy="73342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Down Arrow 4">
            <a:extLst>
              <a:ext uri="{FF2B5EF4-FFF2-40B4-BE49-F238E27FC236}">
                <a16:creationId xmlns:a16="http://schemas.microsoft.com/office/drawing/2014/main" id="{EABA459A-FE4B-40AE-892E-0E40205F6534}"/>
              </a:ext>
            </a:extLst>
          </p:cNvPr>
          <p:cNvSpPr/>
          <p:nvPr/>
        </p:nvSpPr>
        <p:spPr>
          <a:xfrm>
            <a:off x="6783389" y="1595437"/>
            <a:ext cx="363537" cy="733425"/>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a:extLst>
              <a:ext uri="{FF2B5EF4-FFF2-40B4-BE49-F238E27FC236}">
                <a16:creationId xmlns:a16="http://schemas.microsoft.com/office/drawing/2014/main" id="{12660226-E274-4128-9469-82C3BA012247}"/>
              </a:ext>
            </a:extLst>
          </p:cNvPr>
          <p:cNvSpPr txBox="1"/>
          <p:nvPr/>
        </p:nvSpPr>
        <p:spPr>
          <a:xfrm>
            <a:off x="2762945" y="295902"/>
            <a:ext cx="5066606" cy="584775"/>
          </a:xfrm>
          <a:prstGeom prst="rect">
            <a:avLst/>
          </a:prstGeom>
          <a:noFill/>
        </p:spPr>
        <p:txBody>
          <a:bodyPr wrap="square">
            <a:spAutoFit/>
          </a:bodyPr>
          <a:lstStyle/>
          <a:p>
            <a:pPr>
              <a:defRPr/>
            </a:pPr>
            <a:r>
              <a:rPr lang="en-US" sz="3200" b="1" dirty="0">
                <a:solidFill>
                  <a:srgbClr val="0070C0"/>
                </a:solidFill>
              </a:rPr>
              <a:t>Educational Resources</a:t>
            </a:r>
            <a:endParaRPr lang="en-US" sz="2000" b="1" dirty="0">
              <a:solidFill>
                <a:srgbClr val="0070C0"/>
              </a:solidFill>
            </a:endParaRPr>
          </a:p>
        </p:txBody>
      </p:sp>
      <p:sp>
        <p:nvSpPr>
          <p:cNvPr id="6" name="TextBox 5">
            <a:extLst>
              <a:ext uri="{FF2B5EF4-FFF2-40B4-BE49-F238E27FC236}">
                <a16:creationId xmlns:a16="http://schemas.microsoft.com/office/drawing/2014/main" id="{409DE77C-0AB5-4DA7-85FE-FA2A2252F1FC}"/>
              </a:ext>
            </a:extLst>
          </p:cNvPr>
          <p:cNvSpPr txBox="1"/>
          <p:nvPr/>
        </p:nvSpPr>
        <p:spPr>
          <a:xfrm>
            <a:off x="5355176" y="1595438"/>
            <a:ext cx="863063" cy="577081"/>
          </a:xfrm>
          <a:prstGeom prst="rect">
            <a:avLst/>
          </a:prstGeom>
          <a:noFill/>
          <a:ln>
            <a:solidFill>
              <a:schemeClr val="bg1"/>
            </a:solidFill>
          </a:ln>
        </p:spPr>
        <p:txBody>
          <a:bodyPr wrap="square">
            <a:spAutoFit/>
          </a:bodyPr>
          <a:lstStyle/>
          <a:p>
            <a:pPr algn="ctr">
              <a:defRPr/>
            </a:pPr>
            <a:r>
              <a:rPr lang="en-US" sz="1050" b="1" dirty="0">
                <a:solidFill>
                  <a:schemeClr val="accent1">
                    <a:lumMod val="50000"/>
                  </a:schemeClr>
                </a:solidFill>
              </a:rPr>
              <a:t>Pub Med </a:t>
            </a:r>
          </a:p>
          <a:p>
            <a:pPr algn="ctr">
              <a:defRPr/>
            </a:pPr>
            <a:r>
              <a:rPr lang="en-US" sz="1050" b="1" dirty="0">
                <a:solidFill>
                  <a:schemeClr val="accent1">
                    <a:lumMod val="50000"/>
                  </a:schemeClr>
                </a:solidFill>
              </a:rPr>
              <a:t>Search Tool</a:t>
            </a:r>
          </a:p>
        </p:txBody>
      </p:sp>
      <p:sp>
        <p:nvSpPr>
          <p:cNvPr id="8" name="TextBox 7">
            <a:extLst>
              <a:ext uri="{FF2B5EF4-FFF2-40B4-BE49-F238E27FC236}">
                <a16:creationId xmlns:a16="http://schemas.microsoft.com/office/drawing/2014/main" id="{164662E5-76D2-4D89-A4A4-986ACA8B59B1}"/>
              </a:ext>
            </a:extLst>
          </p:cNvPr>
          <p:cNvSpPr txBox="1"/>
          <p:nvPr/>
        </p:nvSpPr>
        <p:spPr>
          <a:xfrm>
            <a:off x="2762945" y="867745"/>
            <a:ext cx="4596964" cy="338554"/>
          </a:xfrm>
          <a:prstGeom prst="rect">
            <a:avLst/>
          </a:prstGeom>
          <a:noFill/>
        </p:spPr>
        <p:txBody>
          <a:bodyPr wrap="square">
            <a:spAutoFit/>
          </a:bodyPr>
          <a:lstStyle/>
          <a:p>
            <a:pPr>
              <a:defRPr/>
            </a:pPr>
            <a:r>
              <a:rPr lang="en-US" sz="1600" b="1" dirty="0">
                <a:solidFill>
                  <a:srgbClr val="0070C0"/>
                </a:solidFill>
              </a:rPr>
              <a:t>Texas Tech University Health Sciences Center </a:t>
            </a:r>
          </a:p>
        </p:txBody>
      </p:sp>
      <p:sp>
        <p:nvSpPr>
          <p:cNvPr id="143370" name="TextBox 8">
            <a:extLst>
              <a:ext uri="{FF2B5EF4-FFF2-40B4-BE49-F238E27FC236}">
                <a16:creationId xmlns:a16="http://schemas.microsoft.com/office/drawing/2014/main" id="{89DEC625-E11D-439C-827F-56489684F5C3}"/>
              </a:ext>
            </a:extLst>
          </p:cNvPr>
          <p:cNvSpPr txBox="1">
            <a:spLocks noChangeArrowheads="1"/>
          </p:cNvSpPr>
          <p:nvPr/>
        </p:nvSpPr>
        <p:spPr bwMode="auto">
          <a:xfrm>
            <a:off x="6218239" y="2720975"/>
            <a:ext cx="3222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t>www.sexandgenderhealth.org</a:t>
            </a:r>
          </a:p>
        </p:txBody>
      </p:sp>
      <p:pic>
        <p:nvPicPr>
          <p:cNvPr id="12" name="Picture 8">
            <a:extLst>
              <a:ext uri="{FF2B5EF4-FFF2-40B4-BE49-F238E27FC236}">
                <a16:creationId xmlns:a16="http://schemas.microsoft.com/office/drawing/2014/main" id="{DDD0B323-56ED-453B-AF41-01F1C38CB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1256" y="6224056"/>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 12">
            <a:extLst>
              <a:ext uri="{FF2B5EF4-FFF2-40B4-BE49-F238E27FC236}">
                <a16:creationId xmlns:a16="http://schemas.microsoft.com/office/drawing/2014/main" id="{C17E0748-ED79-4A61-ACEC-D92E06D465AC}"/>
              </a:ext>
            </a:extLst>
          </p:cNvPr>
          <p:cNvGraphicFramePr/>
          <p:nvPr>
            <p:extLst>
              <p:ext uri="{D42A27DB-BD31-4B8C-83A1-F6EECF244321}">
                <p14:modId xmlns:p14="http://schemas.microsoft.com/office/powerpoint/2010/main" val="3665219719"/>
              </p:ext>
            </p:extLst>
          </p:nvPr>
        </p:nvGraphicFramePr>
        <p:xfrm>
          <a:off x="7428276" y="3397250"/>
          <a:ext cx="1864807" cy="369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5628-CFC6-4E99-AD75-A0048D60915A}"/>
              </a:ext>
            </a:extLst>
          </p:cNvPr>
          <p:cNvSpPr>
            <a:spLocks noGrp="1"/>
          </p:cNvSpPr>
          <p:nvPr>
            <p:ph type="ctrTitle"/>
          </p:nvPr>
        </p:nvSpPr>
        <p:spPr>
          <a:xfrm>
            <a:off x="2422619" y="1347195"/>
            <a:ext cx="5365130" cy="524486"/>
          </a:xfrm>
        </p:spPr>
        <p:txBody>
          <a:bodyPr>
            <a:normAutofit fontScale="90000"/>
          </a:bodyPr>
          <a:lstStyle/>
          <a:p>
            <a:pPr algn="l">
              <a:defRPr/>
            </a:pPr>
            <a:r>
              <a:rPr lang="en-US" sz="3200" b="1" dirty="0">
                <a:solidFill>
                  <a:srgbClr val="0070C0"/>
                </a:solidFill>
              </a:rPr>
              <a:t>Pub Med Search Engine Tools</a:t>
            </a:r>
          </a:p>
        </p:txBody>
      </p:sp>
      <p:sp>
        <p:nvSpPr>
          <p:cNvPr id="142339" name="Subtitle 2">
            <a:extLst>
              <a:ext uri="{FF2B5EF4-FFF2-40B4-BE49-F238E27FC236}">
                <a16:creationId xmlns:a16="http://schemas.microsoft.com/office/drawing/2014/main" id="{EEC97682-04BE-4D74-A1C4-2DD8D204D7A5}"/>
              </a:ext>
            </a:extLst>
          </p:cNvPr>
          <p:cNvSpPr>
            <a:spLocks noGrp="1"/>
          </p:cNvSpPr>
          <p:nvPr>
            <p:ph type="subTitle" idx="1"/>
          </p:nvPr>
        </p:nvSpPr>
        <p:spPr>
          <a:xfrm>
            <a:off x="2819400" y="2192221"/>
            <a:ext cx="3816292" cy="430906"/>
          </a:xfrm>
        </p:spPr>
        <p:txBody>
          <a:bodyPr/>
          <a:lstStyle/>
          <a:p>
            <a:pPr algn="ctr"/>
            <a:r>
              <a:rPr lang="en-US" altLang="en-US" dirty="0">
                <a:solidFill>
                  <a:schemeClr val="tx1"/>
                </a:solidFill>
                <a:ea typeface="ＭＳ Ｐゴシック" panose="020B0600070205080204" pitchFamily="34" charset="-128"/>
                <a:hlinkClick r:id="rId2">
                  <a:extLst>
                    <a:ext uri="{A12FA001-AC4F-418D-AE19-62706E023703}">
                      <ahyp:hlinkClr xmlns:ahyp="http://schemas.microsoft.com/office/drawing/2018/hyperlinkcolor" val="tx"/>
                    </a:ext>
                  </a:extLst>
                </a:hlinkClick>
              </a:rPr>
              <a:t>www.sexandgenderhealth.org</a:t>
            </a:r>
            <a:endParaRPr lang="en-US" altLang="en-US" dirty="0">
              <a:solidFill>
                <a:schemeClr val="tx1"/>
              </a:solidFill>
              <a:ea typeface="ＭＳ Ｐゴシック" panose="020B0600070205080204" pitchFamily="34" charset="-128"/>
            </a:endParaRPr>
          </a:p>
        </p:txBody>
      </p:sp>
      <p:pic>
        <p:nvPicPr>
          <p:cNvPr id="10242" name="Picture 2" descr="https://www.sexandgenderhealth.org/images/resources_pubmed_2fw.jpg?crc=141057184">
            <a:extLst>
              <a:ext uri="{FF2B5EF4-FFF2-40B4-BE49-F238E27FC236}">
                <a16:creationId xmlns:a16="http://schemas.microsoft.com/office/drawing/2014/main" id="{5BDB5CE4-AF08-416D-BE2B-88C65C357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184" y="3254929"/>
            <a:ext cx="4261928" cy="21727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44" name="Picture 4" descr="https://www.sexandgenderhealth.org/images/resources_pubmed_1fw.jpg?crc=3923450048">
            <a:extLst>
              <a:ext uri="{FF2B5EF4-FFF2-40B4-BE49-F238E27FC236}">
                <a16:creationId xmlns:a16="http://schemas.microsoft.com/office/drawing/2014/main" id="{6D0A877D-9F5A-440A-932F-8B7D68D1D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25" y="3254929"/>
            <a:ext cx="4261929" cy="21727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D65E1739-6E9E-4091-B675-C2A5137D7F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1256" y="6224056"/>
            <a:ext cx="1600200" cy="422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nderMed-Wiki">
            <a:extLst>
              <a:ext uri="{FF2B5EF4-FFF2-40B4-BE49-F238E27FC236}">
                <a16:creationId xmlns:a16="http://schemas.microsoft.com/office/drawing/2014/main" id="{AE592DA7-2BA3-4657-930F-9CA22DFED76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086" y="1409122"/>
            <a:ext cx="2706255" cy="1420675"/>
          </a:xfrm>
          <a:prstGeom prst="rect">
            <a:avLst/>
          </a:prstGeom>
          <a:noFill/>
          <a:ln>
            <a:noFill/>
          </a:ln>
        </p:spPr>
      </p:pic>
      <p:pic>
        <p:nvPicPr>
          <p:cNvPr id="5" name="Picture 4" descr="Gendered Innovations in Science, Medicine &amp; Engineering">
            <a:extLst>
              <a:ext uri="{FF2B5EF4-FFF2-40B4-BE49-F238E27FC236}">
                <a16:creationId xmlns:a16="http://schemas.microsoft.com/office/drawing/2014/main" id="{BA29D4BB-DB7E-4004-8803-590C69FF5ED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69527" y="1761988"/>
            <a:ext cx="4000500" cy="1333500"/>
          </a:xfrm>
          <a:prstGeom prst="rect">
            <a:avLst/>
          </a:prstGeom>
          <a:noFill/>
          <a:ln>
            <a:noFill/>
          </a:ln>
        </p:spPr>
      </p:pic>
      <p:sp>
        <p:nvSpPr>
          <p:cNvPr id="6" name="Rectangle 5">
            <a:extLst>
              <a:ext uri="{FF2B5EF4-FFF2-40B4-BE49-F238E27FC236}">
                <a16:creationId xmlns:a16="http://schemas.microsoft.com/office/drawing/2014/main" id="{DE1A3C95-5D41-4CAA-A2B0-0676498B9D55}"/>
              </a:ext>
            </a:extLst>
          </p:cNvPr>
          <p:cNvSpPr/>
          <p:nvPr/>
        </p:nvSpPr>
        <p:spPr>
          <a:xfrm>
            <a:off x="5691142" y="3111584"/>
            <a:ext cx="3666130" cy="461665"/>
          </a:xfrm>
          <a:prstGeom prst="rect">
            <a:avLst/>
          </a:prstGeom>
        </p:spPr>
        <p:txBody>
          <a:bodyPr wrap="square">
            <a:spAutoFit/>
          </a:bodyPr>
          <a:lstStyle/>
          <a:p>
            <a:r>
              <a:rPr lang="en-US" sz="1200" b="1" dirty="0">
                <a:solidFill>
                  <a:srgbClr val="2C3841"/>
                </a:solidFill>
                <a:latin typeface="Arial" panose="020B0604020202020204" pitchFamily="34" charset="0"/>
              </a:rPr>
              <a:t>Gendered Innovations employs methods of sex </a:t>
            </a:r>
          </a:p>
          <a:p>
            <a:r>
              <a:rPr lang="en-US" sz="1200" b="1" dirty="0">
                <a:solidFill>
                  <a:srgbClr val="2C3841"/>
                </a:solidFill>
                <a:latin typeface="Arial" panose="020B0604020202020204" pitchFamily="34" charset="0"/>
              </a:rPr>
              <a:t>and gender analysis to create new knowledge.</a:t>
            </a:r>
            <a:endParaRPr lang="en-US" sz="1200" b="1" dirty="0"/>
          </a:p>
        </p:txBody>
      </p:sp>
      <p:pic>
        <p:nvPicPr>
          <p:cNvPr id="7" name="Picture 6" descr="https://www.sexandwhy.com/wp-content/uploads/2018/06/SAEM-Jeopardy-2018-1.png">
            <a:extLst>
              <a:ext uri="{FF2B5EF4-FFF2-40B4-BE49-F238E27FC236}">
                <a16:creationId xmlns:a16="http://schemas.microsoft.com/office/drawing/2014/main" id="{9EDA6A4C-472A-411C-937F-4CCEAE080AD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8487" y="3796659"/>
            <a:ext cx="3155260" cy="2227240"/>
          </a:xfrm>
          <a:prstGeom prst="rect">
            <a:avLst/>
          </a:prstGeom>
          <a:noFill/>
          <a:ln>
            <a:noFill/>
          </a:ln>
        </p:spPr>
      </p:pic>
      <p:pic>
        <p:nvPicPr>
          <p:cNvPr id="2050" name="Picture 2" descr="No photo description available.">
            <a:extLst>
              <a:ext uri="{FF2B5EF4-FFF2-40B4-BE49-F238E27FC236}">
                <a16:creationId xmlns:a16="http://schemas.microsoft.com/office/drawing/2014/main" id="{ECE58B82-6D90-43A1-B1E1-73496CF7B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5131" y="1335306"/>
            <a:ext cx="717110" cy="6401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8DB71D6-1BE0-486A-80B7-D7B3ABC3560B}"/>
              </a:ext>
            </a:extLst>
          </p:cNvPr>
          <p:cNvSpPr txBox="1"/>
          <p:nvPr/>
        </p:nvSpPr>
        <p:spPr>
          <a:xfrm>
            <a:off x="182150" y="2723040"/>
            <a:ext cx="3103421" cy="276999"/>
          </a:xfrm>
          <a:prstGeom prst="rect">
            <a:avLst/>
          </a:prstGeom>
          <a:noFill/>
        </p:spPr>
        <p:txBody>
          <a:bodyPr wrap="square" rtlCol="0">
            <a:spAutoFit/>
          </a:bodyPr>
          <a:lstStyle/>
          <a:p>
            <a:r>
              <a:rPr lang="en-US" sz="1200" dirty="0"/>
              <a:t>Medical Women’s International Association</a:t>
            </a:r>
          </a:p>
        </p:txBody>
      </p:sp>
      <p:pic>
        <p:nvPicPr>
          <p:cNvPr id="17" name="Picture 16" descr="double logo">
            <a:extLst>
              <a:ext uri="{FF2B5EF4-FFF2-40B4-BE49-F238E27FC236}">
                <a16:creationId xmlns:a16="http://schemas.microsoft.com/office/drawing/2014/main" id="{3535F570-7172-4F3A-B6D5-A3BDF9F861F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606773" y="1379330"/>
            <a:ext cx="1628471" cy="366562"/>
          </a:xfrm>
          <a:prstGeom prst="rect">
            <a:avLst/>
          </a:prstGeom>
          <a:noFill/>
          <a:ln>
            <a:noFill/>
          </a:ln>
        </p:spPr>
      </p:pic>
      <p:pic>
        <p:nvPicPr>
          <p:cNvPr id="19" name="Picture 18" descr="Society for Academic Emergency Medicine">
            <a:extLst>
              <a:ext uri="{FF2B5EF4-FFF2-40B4-BE49-F238E27FC236}">
                <a16:creationId xmlns:a16="http://schemas.microsoft.com/office/drawing/2014/main" id="{0B73E661-6DD1-47E9-A774-897E45F5718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494190" y="6023899"/>
            <a:ext cx="1283854" cy="461666"/>
          </a:xfrm>
          <a:prstGeom prst="rect">
            <a:avLst/>
          </a:prstGeom>
          <a:noFill/>
          <a:ln>
            <a:noFill/>
          </a:ln>
        </p:spPr>
      </p:pic>
      <p:sp>
        <p:nvSpPr>
          <p:cNvPr id="20" name="TextBox 19">
            <a:extLst>
              <a:ext uri="{FF2B5EF4-FFF2-40B4-BE49-F238E27FC236}">
                <a16:creationId xmlns:a16="http://schemas.microsoft.com/office/drawing/2014/main" id="{A642B31B-0682-43B4-B773-B1A058934C4A}"/>
              </a:ext>
            </a:extLst>
          </p:cNvPr>
          <p:cNvSpPr txBox="1"/>
          <p:nvPr/>
        </p:nvSpPr>
        <p:spPr>
          <a:xfrm>
            <a:off x="1435901" y="213696"/>
            <a:ext cx="6493164" cy="646331"/>
          </a:xfrm>
          <a:prstGeom prst="rect">
            <a:avLst/>
          </a:prstGeom>
          <a:noFill/>
        </p:spPr>
        <p:txBody>
          <a:bodyPr wrap="square">
            <a:spAutoFit/>
          </a:bodyPr>
          <a:lstStyle/>
          <a:p>
            <a:pPr>
              <a:defRPr/>
            </a:pPr>
            <a:r>
              <a:rPr lang="en-US" sz="3600" b="1" dirty="0">
                <a:solidFill>
                  <a:srgbClr val="0070C0"/>
                </a:solidFill>
              </a:rPr>
              <a:t>Other Educational Resources</a:t>
            </a:r>
            <a:endParaRPr lang="en-US" sz="2100" b="1" dirty="0">
              <a:solidFill>
                <a:srgbClr val="0070C0"/>
              </a:solidFill>
            </a:endParaRPr>
          </a:p>
        </p:txBody>
      </p:sp>
      <p:sp>
        <p:nvSpPr>
          <p:cNvPr id="15" name="TextBox 14">
            <a:extLst>
              <a:ext uri="{FF2B5EF4-FFF2-40B4-BE49-F238E27FC236}">
                <a16:creationId xmlns:a16="http://schemas.microsoft.com/office/drawing/2014/main" id="{3E92F735-D929-4F96-BD60-0643277756D9}"/>
              </a:ext>
            </a:extLst>
          </p:cNvPr>
          <p:cNvSpPr txBox="1"/>
          <p:nvPr/>
        </p:nvSpPr>
        <p:spPr>
          <a:xfrm>
            <a:off x="724522" y="2923343"/>
            <a:ext cx="1897451" cy="276999"/>
          </a:xfrm>
          <a:prstGeom prst="rect">
            <a:avLst/>
          </a:prstGeom>
          <a:noFill/>
        </p:spPr>
        <p:txBody>
          <a:bodyPr wrap="square" rtlCol="0">
            <a:spAutoFit/>
          </a:bodyPr>
          <a:lstStyle/>
          <a:p>
            <a:r>
              <a:rPr lang="en-US" sz="1200" i="1" u="sng" dirty="0"/>
              <a:t>Please add to the WIKI</a:t>
            </a:r>
          </a:p>
        </p:txBody>
      </p:sp>
      <p:pic>
        <p:nvPicPr>
          <p:cNvPr id="16" name="Picture 15">
            <a:extLst>
              <a:ext uri="{FF2B5EF4-FFF2-40B4-BE49-F238E27FC236}">
                <a16:creationId xmlns:a16="http://schemas.microsoft.com/office/drawing/2014/main" id="{809258FF-4AAF-4B1D-A0D9-8DC6E6989B86}"/>
              </a:ext>
            </a:extLst>
          </p:cNvPr>
          <p:cNvPicPr>
            <a:picLocks noChangeAspect="1"/>
          </p:cNvPicPr>
          <p:nvPr/>
        </p:nvPicPr>
        <p:blipFill>
          <a:blip r:embed="rId8"/>
          <a:stretch>
            <a:fillRect/>
          </a:stretch>
        </p:blipFill>
        <p:spPr>
          <a:xfrm>
            <a:off x="10226708" y="6212274"/>
            <a:ext cx="1639966" cy="859611"/>
          </a:xfrm>
          <a:prstGeom prst="rect">
            <a:avLst/>
          </a:prstGeom>
        </p:spPr>
      </p:pic>
      <p:pic>
        <p:nvPicPr>
          <p:cNvPr id="3" name="Picture 2">
            <a:extLst>
              <a:ext uri="{FF2B5EF4-FFF2-40B4-BE49-F238E27FC236}">
                <a16:creationId xmlns:a16="http://schemas.microsoft.com/office/drawing/2014/main" id="{F125810F-C8A4-417A-B114-AF908A8A11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6117" y="4386857"/>
            <a:ext cx="1053543" cy="391918"/>
          </a:xfrm>
          <a:prstGeom prst="rect">
            <a:avLst/>
          </a:prstGeom>
        </p:spPr>
      </p:pic>
      <p:pic>
        <p:nvPicPr>
          <p:cNvPr id="9" name="Picture 8" descr="A picture containing object&#10;&#10;Description automatically generated">
            <a:extLst>
              <a:ext uri="{FF2B5EF4-FFF2-40B4-BE49-F238E27FC236}">
                <a16:creationId xmlns:a16="http://schemas.microsoft.com/office/drawing/2014/main" id="{9DF5EE26-3367-423F-A2D2-CFF9331756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9813" y="4333089"/>
            <a:ext cx="558503" cy="494674"/>
          </a:xfrm>
          <a:prstGeom prst="rect">
            <a:avLst/>
          </a:prstGeom>
        </p:spPr>
      </p:pic>
      <p:sp>
        <p:nvSpPr>
          <p:cNvPr id="12" name="Flowchart: Terminator 11">
            <a:extLst>
              <a:ext uri="{FF2B5EF4-FFF2-40B4-BE49-F238E27FC236}">
                <a16:creationId xmlns:a16="http://schemas.microsoft.com/office/drawing/2014/main" id="{AB90A4DC-9A9E-4496-B0A8-7877AAAEDD31}"/>
              </a:ext>
            </a:extLst>
          </p:cNvPr>
          <p:cNvSpPr/>
          <p:nvPr/>
        </p:nvSpPr>
        <p:spPr>
          <a:xfrm>
            <a:off x="5677864" y="4827763"/>
            <a:ext cx="2992361" cy="670564"/>
          </a:xfrm>
          <a:prstGeom prst="flowChartTermina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odoni MT Black" panose="02070A03080606020203" pitchFamily="18" charset="0"/>
              </a:rPr>
              <a:t>GenderMed DB</a:t>
            </a:r>
          </a:p>
        </p:txBody>
      </p:sp>
      <p:sp>
        <p:nvSpPr>
          <p:cNvPr id="13" name="TextBox 12">
            <a:extLst>
              <a:ext uri="{FF2B5EF4-FFF2-40B4-BE49-F238E27FC236}">
                <a16:creationId xmlns:a16="http://schemas.microsoft.com/office/drawing/2014/main" id="{6AD3950A-4F35-4131-902A-6EBED7A3BDA2}"/>
              </a:ext>
            </a:extLst>
          </p:cNvPr>
          <p:cNvSpPr txBox="1"/>
          <p:nvPr/>
        </p:nvSpPr>
        <p:spPr>
          <a:xfrm>
            <a:off x="5500489" y="5594674"/>
            <a:ext cx="3809705" cy="430887"/>
          </a:xfrm>
          <a:prstGeom prst="rect">
            <a:avLst/>
          </a:prstGeom>
          <a:noFill/>
        </p:spPr>
        <p:txBody>
          <a:bodyPr wrap="square" rtlCol="0">
            <a:spAutoFit/>
          </a:bodyPr>
          <a:lstStyle/>
          <a:p>
            <a:r>
              <a:rPr lang="en-US" sz="1100" b="1" dirty="0"/>
              <a:t>(</a:t>
            </a:r>
            <a:r>
              <a:rPr lang="en-US" sz="1100" b="1" dirty="0" err="1"/>
              <a:t>GenderMedDB</a:t>
            </a:r>
            <a:r>
              <a:rPr lang="en-US" sz="1100" b="1" dirty="0"/>
              <a:t>) is a systematic archive of scientific </a:t>
            </a:r>
          </a:p>
          <a:p>
            <a:r>
              <a:rPr lang="en-US" sz="1100" b="1" dirty="0"/>
              <a:t>publications </a:t>
            </a:r>
            <a:r>
              <a:rPr lang="en-US" sz="1100" b="1" dirty="0" err="1"/>
              <a:t>analysing</a:t>
            </a:r>
            <a:r>
              <a:rPr lang="en-US" sz="1100" b="1" dirty="0"/>
              <a:t> sex and gender differences.</a:t>
            </a:r>
          </a:p>
        </p:txBody>
      </p:sp>
    </p:spTree>
    <p:extLst>
      <p:ext uri="{BB962C8B-B14F-4D97-AF65-F5344CB8AC3E}">
        <p14:creationId xmlns:p14="http://schemas.microsoft.com/office/powerpoint/2010/main" val="3659596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1864</TotalTime>
  <Words>617</Words>
  <Application>Microsoft Office PowerPoint</Application>
  <PresentationFormat>Widescreen</PresentationFormat>
  <Paragraphs>123</Paragraphs>
  <Slides>13</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Bodoni MT Black</vt:lpstr>
      <vt:lpstr>Calibri</vt:lpstr>
      <vt:lpstr>Trebuchet MS</vt:lpstr>
      <vt:lpstr>Wingdings 3</vt:lpstr>
      <vt:lpstr>Facet</vt:lpstr>
      <vt:lpstr>Presentation</vt:lpstr>
      <vt:lpstr>               Where to Go When You Want to Know About Sex and Gender Specific Medicine  </vt:lpstr>
      <vt:lpstr>The Sex and Gender Health Collaborative  </vt:lpstr>
      <vt:lpstr>PowerPoint Presentation</vt:lpstr>
      <vt:lpstr>References and Textbooks</vt:lpstr>
      <vt:lpstr>Other Books</vt:lpstr>
      <vt:lpstr>SGBM Journals</vt:lpstr>
      <vt:lpstr>PowerPoint Presentation</vt:lpstr>
      <vt:lpstr>Pub Med Search Engine Tools</vt:lpstr>
      <vt:lpstr>PowerPoint Presentation</vt:lpstr>
      <vt:lpstr>Online Medical Education </vt:lpstr>
      <vt:lpstr> SGBM/SGHE Summit Proceedings</vt:lpstr>
      <vt:lpstr>From the Lay Press</vt:lpstr>
      <vt:lpstr>Present and future needs  What You Can Do As an Individual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 I’m Interested in Learning More</dc:title>
  <dc:creator>Janice Werbinski</dc:creator>
  <cp:lastModifiedBy>Janice Werbinski</cp:lastModifiedBy>
  <cp:revision>11</cp:revision>
  <dcterms:created xsi:type="dcterms:W3CDTF">2019-05-07T17:49:34Z</dcterms:created>
  <dcterms:modified xsi:type="dcterms:W3CDTF">2019-05-31T10:17:59Z</dcterms:modified>
</cp:coreProperties>
</file>